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7"/>
  </p:notesMasterIdLst>
  <p:sldIdLst>
    <p:sldId id="274" r:id="rId5"/>
    <p:sldId id="307" r:id="rId6"/>
    <p:sldId id="311" r:id="rId7"/>
    <p:sldId id="318" r:id="rId8"/>
    <p:sldId id="315" r:id="rId9"/>
    <p:sldId id="314" r:id="rId10"/>
    <p:sldId id="317" r:id="rId11"/>
    <p:sldId id="320" r:id="rId12"/>
    <p:sldId id="321" r:id="rId13"/>
    <p:sldId id="322" r:id="rId14"/>
    <p:sldId id="319" r:id="rId15"/>
    <p:sldId id="323"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E39"/>
    <a:srgbClr val="328C99"/>
    <a:srgbClr val="E6ECB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E40E39-8432-4946-8A43-42B8A635B2BD}" v="74" dt="2023-02-01T21:03:29.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40FC4FFE-8987-4A26-B7F4-8A516F18ADAE}">
      <dgm:prSet custT="1"/>
      <dgm:spPr/>
      <dgm:t>
        <a:bodyPr/>
        <a:lstStyle/>
        <a:p>
          <a:pPr>
            <a:lnSpc>
              <a:spcPct val="100000"/>
            </a:lnSpc>
            <a:defRPr cap="all"/>
          </a:pPr>
          <a:r>
            <a:rPr lang="en-US" sz="1400" b="1" dirty="0"/>
            <a:t>Individually: </a:t>
          </a:r>
        </a:p>
        <a:p>
          <a:pPr>
            <a:lnSpc>
              <a:spcPct val="100000"/>
            </a:lnSpc>
            <a:defRPr cap="all"/>
          </a:pPr>
          <a:r>
            <a:rPr lang="en-US" sz="1400" b="1" dirty="0"/>
            <a:t>Weight based</a:t>
          </a:r>
        </a:p>
        <a:p>
          <a:pPr>
            <a:lnSpc>
              <a:spcPct val="100000"/>
            </a:lnSpc>
            <a:defRPr cap="all"/>
          </a:pPr>
          <a:endParaRPr lang="en-US" sz="1400" b="1" dirty="0">
            <a:solidFill>
              <a:schemeClr val="accent6">
                <a:lumMod val="75000"/>
              </a:schemeClr>
            </a:solidFill>
          </a:endParaRPr>
        </a:p>
        <a:p>
          <a:pPr>
            <a:lnSpc>
              <a:spcPct val="100000"/>
            </a:lnSpc>
            <a:defRPr cap="all"/>
          </a:pPr>
          <a:r>
            <a:rPr lang="en-US" sz="1400" b="1" dirty="0">
              <a:solidFill>
                <a:schemeClr val="accent6">
                  <a:lumMod val="75000"/>
                </a:schemeClr>
              </a:solidFill>
            </a:rPr>
            <a:t>NATIONALLY</a:t>
          </a:r>
        </a:p>
        <a:p>
          <a:pPr>
            <a:lnSpc>
              <a:spcPct val="100000"/>
            </a:lnSpc>
            <a:defRPr cap="all"/>
          </a:pPr>
          <a:r>
            <a:rPr lang="en-US" sz="1400" dirty="0">
              <a:solidFill>
                <a:schemeClr val="accent6">
                  <a:lumMod val="75000"/>
                </a:schemeClr>
              </a:solidFill>
            </a:rPr>
            <a:t>Line weight champion</a:t>
          </a:r>
        </a:p>
        <a:p>
          <a:pPr>
            <a:lnSpc>
              <a:spcPct val="100000"/>
            </a:lnSpc>
            <a:defRPr cap="all"/>
          </a:pPr>
          <a:endParaRPr lang="en-US" sz="1400" b="1" dirty="0">
            <a:solidFill>
              <a:schemeClr val="accent6">
                <a:lumMod val="75000"/>
              </a:schemeClr>
            </a:solidFill>
          </a:endParaRPr>
        </a:p>
        <a:p>
          <a:pPr>
            <a:lnSpc>
              <a:spcPct val="100000"/>
            </a:lnSpc>
            <a:defRPr cap="all"/>
          </a:pPr>
          <a:endParaRPr lang="en-US" sz="1100"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pPr>
            <a:lnSpc>
              <a:spcPct val="100000"/>
            </a:lnSpc>
            <a:defRPr cap="all"/>
          </a:pPr>
          <a:r>
            <a:rPr lang="en-US" sz="1400" b="1" dirty="0"/>
            <a:t>team:  national:</a:t>
          </a:r>
        </a:p>
        <a:p>
          <a:pPr>
            <a:lnSpc>
              <a:spcPct val="100000"/>
            </a:lnSpc>
            <a:defRPr cap="all"/>
          </a:pPr>
          <a:r>
            <a:rPr lang="en-US" sz="1400" b="1" dirty="0"/>
            <a:t>Points based</a:t>
          </a:r>
        </a:p>
        <a:p>
          <a:pPr>
            <a:lnSpc>
              <a:spcPct val="100000"/>
            </a:lnSpc>
            <a:defRPr cap="all"/>
          </a:pPr>
          <a:endParaRPr lang="en-US" sz="1400" b="1" dirty="0"/>
        </a:p>
        <a:p>
          <a:pPr>
            <a:lnSpc>
              <a:spcPct val="100000"/>
            </a:lnSpc>
            <a:defRPr cap="all"/>
          </a:pPr>
          <a:r>
            <a:rPr lang="en-US" sz="1400" b="1" dirty="0">
              <a:solidFill>
                <a:srgbClr val="549E39"/>
              </a:solidFill>
            </a:rPr>
            <a:t>species trophies: </a:t>
          </a:r>
        </a:p>
        <a:p>
          <a:pPr>
            <a:lnSpc>
              <a:spcPct val="100000"/>
            </a:lnSpc>
            <a:defRPr cap="all"/>
          </a:pPr>
          <a:r>
            <a:rPr lang="en-US" sz="1400" dirty="0">
              <a:solidFill>
                <a:srgbClr val="549E39"/>
              </a:solidFill>
            </a:rPr>
            <a:t>Best fish (x3) of each species PER </a:t>
          </a:r>
          <a:r>
            <a:rPr lang="en-US" sz="1400" b="1" i="0" dirty="0">
              <a:solidFill>
                <a:srgbClr val="549E39"/>
              </a:solidFill>
            </a:rPr>
            <a:t>team</a:t>
          </a:r>
        </a:p>
        <a:p>
          <a:pPr>
            <a:lnSpc>
              <a:spcPct val="100000"/>
            </a:lnSpc>
            <a:defRPr cap="all"/>
          </a:pPr>
          <a:endParaRPr lang="en-US" sz="1000" dirty="0">
            <a:solidFill>
              <a:srgbClr val="549E39"/>
            </a:solidFill>
          </a:endParaRPr>
        </a:p>
        <a:p>
          <a:pPr>
            <a:lnSpc>
              <a:spcPct val="100000"/>
            </a:lnSpc>
            <a:defRPr cap="all"/>
          </a:pPr>
          <a:r>
            <a:rPr lang="en-US" sz="1400" b="1" dirty="0">
              <a:solidFill>
                <a:srgbClr val="549E39"/>
              </a:solidFill>
            </a:rPr>
            <a:t>top team awards</a:t>
          </a:r>
        </a:p>
        <a:p>
          <a:pPr>
            <a:lnSpc>
              <a:spcPct val="100000"/>
            </a:lnSpc>
            <a:defRPr cap="all"/>
          </a:pPr>
          <a:r>
            <a:rPr lang="en-US" sz="1400" dirty="0">
              <a:solidFill>
                <a:srgbClr val="549E39"/>
              </a:solidFill>
            </a:rPr>
            <a:t>BEST fish (X1) of each species </a:t>
          </a:r>
        </a:p>
        <a:p>
          <a:pPr>
            <a:lnSpc>
              <a:spcPct val="100000"/>
            </a:lnSpc>
            <a:defRPr cap="all"/>
          </a:pPr>
          <a:r>
            <a:rPr lang="en-US" sz="1400" dirty="0">
              <a:solidFill>
                <a:srgbClr val="549E39"/>
              </a:solidFill>
            </a:rPr>
            <a:t>(13 species – 13 fish maximum)</a:t>
          </a:r>
        </a:p>
        <a:p>
          <a:pPr>
            <a:lnSpc>
              <a:spcPct val="100000"/>
            </a:lnSpc>
            <a:defRPr cap="all"/>
          </a:pPr>
          <a:r>
            <a:rPr lang="en-US" sz="1400" dirty="0">
              <a:solidFill>
                <a:srgbClr val="549E39"/>
              </a:solidFill>
            </a:rPr>
            <a:t>CD Rods Trophy and section 14</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custT="1"/>
      <dgm:spPr/>
      <dgm:t>
        <a:bodyPr/>
        <a:lstStyle/>
        <a:p>
          <a:pPr>
            <a:lnSpc>
              <a:spcPct val="100000"/>
            </a:lnSpc>
            <a:defRPr cap="all"/>
          </a:pPr>
          <a:r>
            <a:rPr lang="en-US" sz="1400" b="1" dirty="0"/>
            <a:t>Nationally</a:t>
          </a:r>
        </a:p>
        <a:p>
          <a:pPr>
            <a:lnSpc>
              <a:spcPct val="100000"/>
            </a:lnSpc>
            <a:defRPr cap="all"/>
          </a:pPr>
          <a:endParaRPr lang="en-US" sz="1400" dirty="0">
            <a:solidFill>
              <a:schemeClr val="bg2">
                <a:lumMod val="50000"/>
              </a:schemeClr>
            </a:solidFill>
          </a:endParaRPr>
        </a:p>
        <a:p>
          <a:pPr>
            <a:lnSpc>
              <a:spcPct val="100000"/>
            </a:lnSpc>
            <a:defRPr cap="all"/>
          </a:pPr>
          <a:r>
            <a:rPr lang="en-US" sz="1400" dirty="0">
              <a:solidFill>
                <a:schemeClr val="bg2">
                  <a:lumMod val="50000"/>
                </a:schemeClr>
              </a:solidFill>
            </a:rPr>
            <a:t>Line weight champion – individual</a:t>
          </a:r>
        </a:p>
        <a:p>
          <a:pPr>
            <a:lnSpc>
              <a:spcPct val="100000"/>
            </a:lnSpc>
            <a:defRPr cap="all"/>
          </a:pPr>
          <a:r>
            <a:rPr lang="en-US" sz="1400" dirty="0">
              <a:solidFill>
                <a:schemeClr val="bg2">
                  <a:lumMod val="50000"/>
                </a:schemeClr>
              </a:solidFill>
            </a:rPr>
            <a:t>Top club team</a:t>
          </a:r>
        </a:p>
        <a:p>
          <a:pPr>
            <a:lnSpc>
              <a:spcPct val="100000"/>
            </a:lnSpc>
            <a:defRPr cap="all"/>
          </a:pPr>
          <a:r>
            <a:rPr lang="en-US" sz="1400" dirty="0">
              <a:solidFill>
                <a:schemeClr val="bg2">
                  <a:lumMod val="50000"/>
                </a:schemeClr>
              </a:solidFill>
            </a:rPr>
            <a:t> </a:t>
          </a:r>
        </a:p>
        <a:p>
          <a:pPr>
            <a:lnSpc>
              <a:spcPct val="100000"/>
            </a:lnSpc>
            <a:defRPr cap="all"/>
          </a:pPr>
          <a:r>
            <a:rPr lang="en-US" sz="1400" b="1" dirty="0" err="1">
              <a:solidFill>
                <a:schemeClr val="bg2">
                  <a:lumMod val="50000"/>
                </a:schemeClr>
              </a:solidFill>
            </a:rPr>
            <a:t>Varta</a:t>
          </a:r>
          <a:r>
            <a:rPr lang="en-US" sz="1400" b="1" dirty="0">
              <a:solidFill>
                <a:schemeClr val="bg2">
                  <a:lumMod val="50000"/>
                </a:schemeClr>
              </a:solidFill>
            </a:rPr>
            <a:t> cup:   </a:t>
          </a:r>
        </a:p>
        <a:p>
          <a:pPr>
            <a:lnSpc>
              <a:spcPct val="100000"/>
            </a:lnSpc>
            <a:defRPr cap="all"/>
          </a:pPr>
          <a:r>
            <a:rPr lang="en-US" sz="1400" dirty="0">
              <a:solidFill>
                <a:schemeClr val="bg2">
                  <a:lumMod val="50000"/>
                </a:schemeClr>
              </a:solidFill>
            </a:rPr>
            <a:t>overall club winner </a:t>
          </a:r>
        </a:p>
        <a:p>
          <a:pPr>
            <a:lnSpc>
              <a:spcPct val="100000"/>
            </a:lnSpc>
            <a:defRPr cap="all"/>
          </a:pPr>
          <a:r>
            <a:rPr lang="en-US" sz="1400" dirty="0">
              <a:solidFill>
                <a:schemeClr val="bg2">
                  <a:lumMod val="50000"/>
                </a:schemeClr>
              </a:solidFill>
            </a:rPr>
            <a:t>best 3 scouring fish </a:t>
          </a:r>
          <a:r>
            <a:rPr lang="en-US" sz="1400" b="1" dirty="0">
              <a:solidFill>
                <a:schemeClr val="bg2">
                  <a:lumMod val="50000"/>
                </a:schemeClr>
              </a:solidFill>
            </a:rPr>
            <a:t>ONLY</a:t>
          </a:r>
          <a:r>
            <a:rPr lang="en-US" sz="1400" dirty="0">
              <a:solidFill>
                <a:schemeClr val="bg2">
                  <a:lumMod val="50000"/>
                </a:schemeClr>
              </a:solidFill>
            </a:rPr>
            <a:t> count</a:t>
          </a:r>
        </a:p>
        <a:p>
          <a:pPr>
            <a:lnSpc>
              <a:spcPct val="100000"/>
            </a:lnSpc>
            <a:defRPr cap="all"/>
          </a:pPr>
          <a:endParaRPr lang="en-US" sz="1100" dirty="0"/>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a:solidFill>
          <a:schemeClr val="accent5">
            <a:lumMod val="75000"/>
          </a:schemeClr>
        </a:solidFill>
      </dgm:spPr>
    </dgm:pt>
    <dgm:pt modelId="{7C175B98-93F4-4D7C-BB95-1514AB879CD5}" type="pres">
      <dgm:prSet presAssocID="{40FC4FFE-8987-4A26-B7F4-8A516F18ADAE}" presName="iconRect" presStyleLbl="node1" presStyleIdx="0" presStyleCnt="3" custLinFactX="135714" custLinFactNeighborX="200000" custLinFactNeighborY="-521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ishing"/>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custScaleX="202259">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custLinFactNeighborX="-17673"/>
      <dgm:spPr>
        <a:solidFill>
          <a:srgbClr val="549E39"/>
        </a:solidFill>
      </dgm:spPr>
    </dgm:pt>
    <dgm:pt modelId="{DB4CA7C4-FCA1-4127-B20A-2A5C031A3CF4}" type="pres">
      <dgm:prSet presAssocID="{49225C73-1633-42F1-AB3B-7CB183E5F8B8}" presName="iconRect" presStyleLbl="node1" presStyleIdx="1" presStyleCnt="3" custScaleX="127273" custScaleY="124069" custLinFactNeighborX="-28899" custLinFactNeighborY="-725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ishing"/>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custScaleX="150394" custLinFactNeighborX="-8352" custLinFactNeighborY="-8">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a:solidFill>
          <a:schemeClr val="bg2">
            <a:lumMod val="75000"/>
          </a:schemeClr>
        </a:solidFill>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ophy"/>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custScaleX="184409">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1447456" y="329373"/>
          <a:ext cx="1200937" cy="1200937"/>
        </a:xfrm>
        <a:prstGeom prst="ellipse">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4016673" y="549396"/>
          <a:ext cx="689062" cy="689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56938" y="1904373"/>
          <a:ext cx="3981974" cy="2799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t>Individually: </a:t>
          </a:r>
        </a:p>
        <a:p>
          <a:pPr marL="0" lvl="0" indent="0" algn="ctr" defTabSz="622300">
            <a:lnSpc>
              <a:spcPct val="100000"/>
            </a:lnSpc>
            <a:spcBef>
              <a:spcPct val="0"/>
            </a:spcBef>
            <a:spcAft>
              <a:spcPct val="35000"/>
            </a:spcAft>
            <a:buNone/>
            <a:defRPr cap="all"/>
          </a:pPr>
          <a:r>
            <a:rPr lang="en-US" sz="1400" b="1" kern="1200" dirty="0"/>
            <a:t>Weight based</a:t>
          </a:r>
        </a:p>
        <a:p>
          <a:pPr marL="0" lvl="0" indent="0" algn="ctr" defTabSz="622300">
            <a:lnSpc>
              <a:spcPct val="100000"/>
            </a:lnSpc>
            <a:spcBef>
              <a:spcPct val="0"/>
            </a:spcBef>
            <a:spcAft>
              <a:spcPct val="35000"/>
            </a:spcAft>
            <a:buNone/>
            <a:defRPr cap="all"/>
          </a:pPr>
          <a:endParaRPr lang="en-US" sz="1400" b="1" kern="1200" dirty="0">
            <a:solidFill>
              <a:schemeClr val="accent6">
                <a:lumMod val="75000"/>
              </a:schemeClr>
            </a:solidFill>
          </a:endParaRPr>
        </a:p>
        <a:p>
          <a:pPr marL="0" lvl="0" indent="0" algn="ctr" defTabSz="622300">
            <a:lnSpc>
              <a:spcPct val="100000"/>
            </a:lnSpc>
            <a:spcBef>
              <a:spcPct val="0"/>
            </a:spcBef>
            <a:spcAft>
              <a:spcPct val="35000"/>
            </a:spcAft>
            <a:buNone/>
            <a:defRPr cap="all"/>
          </a:pPr>
          <a:r>
            <a:rPr lang="en-US" sz="1400" b="1" kern="1200" dirty="0">
              <a:solidFill>
                <a:schemeClr val="accent6">
                  <a:lumMod val="75000"/>
                </a:schemeClr>
              </a:solidFill>
            </a:rPr>
            <a:t>NATIONALLY</a:t>
          </a:r>
        </a:p>
        <a:p>
          <a:pPr marL="0" lvl="0" indent="0" algn="ctr" defTabSz="622300">
            <a:lnSpc>
              <a:spcPct val="100000"/>
            </a:lnSpc>
            <a:spcBef>
              <a:spcPct val="0"/>
            </a:spcBef>
            <a:spcAft>
              <a:spcPct val="35000"/>
            </a:spcAft>
            <a:buNone/>
            <a:defRPr cap="all"/>
          </a:pPr>
          <a:r>
            <a:rPr lang="en-US" sz="1400" kern="1200" dirty="0">
              <a:solidFill>
                <a:schemeClr val="accent6">
                  <a:lumMod val="75000"/>
                </a:schemeClr>
              </a:solidFill>
            </a:rPr>
            <a:t>Line weight champion</a:t>
          </a:r>
        </a:p>
        <a:p>
          <a:pPr marL="0" lvl="0" indent="0" algn="ctr" defTabSz="622300">
            <a:lnSpc>
              <a:spcPct val="100000"/>
            </a:lnSpc>
            <a:spcBef>
              <a:spcPct val="0"/>
            </a:spcBef>
            <a:spcAft>
              <a:spcPct val="35000"/>
            </a:spcAft>
            <a:buNone/>
            <a:defRPr cap="all"/>
          </a:pPr>
          <a:endParaRPr lang="en-US" sz="1400" b="1" kern="1200" dirty="0">
            <a:solidFill>
              <a:schemeClr val="accent6">
                <a:lumMod val="75000"/>
              </a:schemeClr>
            </a:solidFill>
          </a:endParaRPr>
        </a:p>
        <a:p>
          <a:pPr marL="0" lvl="0" indent="0" algn="ctr" defTabSz="622300">
            <a:lnSpc>
              <a:spcPct val="100000"/>
            </a:lnSpc>
            <a:spcBef>
              <a:spcPct val="0"/>
            </a:spcBef>
            <a:spcAft>
              <a:spcPct val="35000"/>
            </a:spcAft>
            <a:buNone/>
            <a:defRPr cap="all"/>
          </a:pPr>
          <a:endParaRPr lang="en-US" sz="1100" kern="1200" dirty="0"/>
        </a:p>
      </dsp:txBody>
      <dsp:txXfrm>
        <a:off x="56938" y="1904373"/>
        <a:ext cx="3981974" cy="2799868"/>
      </dsp:txXfrm>
    </dsp:sp>
    <dsp:sp modelId="{BCD8CDD9-0C56-4401-ADB1-8B48DAB2C96F}">
      <dsp:nvSpPr>
        <dsp:cNvPr id="0" name=""/>
        <dsp:cNvSpPr/>
      </dsp:nvSpPr>
      <dsp:spPr>
        <a:xfrm>
          <a:off x="5051174" y="329373"/>
          <a:ext cx="1200937" cy="1200937"/>
        </a:xfrm>
        <a:prstGeom prst="ellipse">
          <a:avLst/>
        </a:prstGeom>
        <a:solidFill>
          <a:srgbClr val="549E39"/>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5226257" y="452387"/>
          <a:ext cx="876990" cy="8549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4219013" y="1904149"/>
          <a:ext cx="2960881" cy="2799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t>team:  national:</a:t>
          </a:r>
        </a:p>
        <a:p>
          <a:pPr marL="0" lvl="0" indent="0" algn="ctr" defTabSz="622300">
            <a:lnSpc>
              <a:spcPct val="100000"/>
            </a:lnSpc>
            <a:spcBef>
              <a:spcPct val="0"/>
            </a:spcBef>
            <a:spcAft>
              <a:spcPct val="35000"/>
            </a:spcAft>
            <a:buNone/>
            <a:defRPr cap="all"/>
          </a:pPr>
          <a:r>
            <a:rPr lang="en-US" sz="1400" b="1" kern="1200" dirty="0"/>
            <a:t>Points based</a:t>
          </a:r>
        </a:p>
        <a:p>
          <a:pPr marL="0" lvl="0" indent="0" algn="ctr" defTabSz="622300">
            <a:lnSpc>
              <a:spcPct val="100000"/>
            </a:lnSpc>
            <a:spcBef>
              <a:spcPct val="0"/>
            </a:spcBef>
            <a:spcAft>
              <a:spcPct val="35000"/>
            </a:spcAft>
            <a:buNone/>
            <a:defRPr cap="all"/>
          </a:pPr>
          <a:endParaRPr lang="en-US" sz="1400" b="1" kern="1200" dirty="0"/>
        </a:p>
        <a:p>
          <a:pPr marL="0" lvl="0" indent="0" algn="ctr" defTabSz="622300">
            <a:lnSpc>
              <a:spcPct val="100000"/>
            </a:lnSpc>
            <a:spcBef>
              <a:spcPct val="0"/>
            </a:spcBef>
            <a:spcAft>
              <a:spcPct val="35000"/>
            </a:spcAft>
            <a:buNone/>
            <a:defRPr cap="all"/>
          </a:pPr>
          <a:r>
            <a:rPr lang="en-US" sz="1400" b="1" kern="1200" dirty="0">
              <a:solidFill>
                <a:srgbClr val="549E39"/>
              </a:solidFill>
            </a:rPr>
            <a:t>species trophies: </a:t>
          </a:r>
        </a:p>
        <a:p>
          <a:pPr marL="0" lvl="0" indent="0" algn="ctr" defTabSz="622300">
            <a:lnSpc>
              <a:spcPct val="100000"/>
            </a:lnSpc>
            <a:spcBef>
              <a:spcPct val="0"/>
            </a:spcBef>
            <a:spcAft>
              <a:spcPct val="35000"/>
            </a:spcAft>
            <a:buNone/>
            <a:defRPr cap="all"/>
          </a:pPr>
          <a:r>
            <a:rPr lang="en-US" sz="1400" kern="1200" dirty="0">
              <a:solidFill>
                <a:srgbClr val="549E39"/>
              </a:solidFill>
            </a:rPr>
            <a:t>Best fish (x3) of each species PER </a:t>
          </a:r>
          <a:r>
            <a:rPr lang="en-US" sz="1400" b="1" i="0" kern="1200" dirty="0">
              <a:solidFill>
                <a:srgbClr val="549E39"/>
              </a:solidFill>
            </a:rPr>
            <a:t>team</a:t>
          </a:r>
        </a:p>
        <a:p>
          <a:pPr marL="0" lvl="0" indent="0" algn="ctr" defTabSz="622300">
            <a:lnSpc>
              <a:spcPct val="100000"/>
            </a:lnSpc>
            <a:spcBef>
              <a:spcPct val="0"/>
            </a:spcBef>
            <a:spcAft>
              <a:spcPct val="35000"/>
            </a:spcAft>
            <a:buNone/>
            <a:defRPr cap="all"/>
          </a:pPr>
          <a:endParaRPr lang="en-US" sz="1000" kern="1200" dirty="0">
            <a:solidFill>
              <a:srgbClr val="549E39"/>
            </a:solidFill>
          </a:endParaRPr>
        </a:p>
        <a:p>
          <a:pPr marL="0" lvl="0" indent="0" algn="ctr" defTabSz="622300">
            <a:lnSpc>
              <a:spcPct val="100000"/>
            </a:lnSpc>
            <a:spcBef>
              <a:spcPct val="0"/>
            </a:spcBef>
            <a:spcAft>
              <a:spcPct val="35000"/>
            </a:spcAft>
            <a:buNone/>
            <a:defRPr cap="all"/>
          </a:pPr>
          <a:r>
            <a:rPr lang="en-US" sz="1400" b="1" kern="1200" dirty="0">
              <a:solidFill>
                <a:srgbClr val="549E39"/>
              </a:solidFill>
            </a:rPr>
            <a:t>top team awards</a:t>
          </a:r>
        </a:p>
        <a:p>
          <a:pPr marL="0" lvl="0" indent="0" algn="ctr" defTabSz="622300">
            <a:lnSpc>
              <a:spcPct val="100000"/>
            </a:lnSpc>
            <a:spcBef>
              <a:spcPct val="0"/>
            </a:spcBef>
            <a:spcAft>
              <a:spcPct val="35000"/>
            </a:spcAft>
            <a:buNone/>
            <a:defRPr cap="all"/>
          </a:pPr>
          <a:r>
            <a:rPr lang="en-US" sz="1400" kern="1200" dirty="0">
              <a:solidFill>
                <a:srgbClr val="549E39"/>
              </a:solidFill>
            </a:rPr>
            <a:t>BEST fish (X1) of each species </a:t>
          </a:r>
        </a:p>
        <a:p>
          <a:pPr marL="0" lvl="0" indent="0" algn="ctr" defTabSz="622300">
            <a:lnSpc>
              <a:spcPct val="100000"/>
            </a:lnSpc>
            <a:spcBef>
              <a:spcPct val="0"/>
            </a:spcBef>
            <a:spcAft>
              <a:spcPct val="35000"/>
            </a:spcAft>
            <a:buNone/>
            <a:defRPr cap="all"/>
          </a:pPr>
          <a:r>
            <a:rPr lang="en-US" sz="1400" kern="1200" dirty="0">
              <a:solidFill>
                <a:srgbClr val="549E39"/>
              </a:solidFill>
            </a:rPr>
            <a:t>(13 species – 13 fish maximum)</a:t>
          </a:r>
        </a:p>
        <a:p>
          <a:pPr marL="0" lvl="0" indent="0" algn="ctr" defTabSz="622300">
            <a:lnSpc>
              <a:spcPct val="100000"/>
            </a:lnSpc>
            <a:spcBef>
              <a:spcPct val="0"/>
            </a:spcBef>
            <a:spcAft>
              <a:spcPct val="35000"/>
            </a:spcAft>
            <a:buNone/>
            <a:defRPr cap="all"/>
          </a:pPr>
          <a:r>
            <a:rPr lang="en-US" sz="1400" kern="1200" dirty="0">
              <a:solidFill>
                <a:srgbClr val="549E39"/>
              </a:solidFill>
            </a:rPr>
            <a:t>CD Rods Trophy and section 14</a:t>
          </a:r>
        </a:p>
      </dsp:txBody>
      <dsp:txXfrm>
        <a:off x="4219013" y="1904149"/>
        <a:ext cx="2960881" cy="2799868"/>
      </dsp:txXfrm>
    </dsp:sp>
    <dsp:sp modelId="{FF93E135-77D6-48A0-8871-9BC93D705D06}">
      <dsp:nvSpPr>
        <dsp:cNvPr id="0" name=""/>
        <dsp:cNvSpPr/>
      </dsp:nvSpPr>
      <dsp:spPr>
        <a:xfrm>
          <a:off x="8903663" y="329373"/>
          <a:ext cx="1200937" cy="1200937"/>
        </a:xfrm>
        <a:prstGeom prst="ellipse">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9159601" y="585310"/>
          <a:ext cx="689062" cy="689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688856" y="1904373"/>
          <a:ext cx="3630552" cy="2799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b="1" kern="1200" dirty="0"/>
            <a:t>Nationally</a:t>
          </a:r>
        </a:p>
        <a:p>
          <a:pPr marL="0" lvl="0" indent="0" algn="ctr" defTabSz="622300">
            <a:lnSpc>
              <a:spcPct val="100000"/>
            </a:lnSpc>
            <a:spcBef>
              <a:spcPct val="0"/>
            </a:spcBef>
            <a:spcAft>
              <a:spcPct val="35000"/>
            </a:spcAft>
            <a:buNone/>
            <a:defRPr cap="all"/>
          </a:pPr>
          <a:endParaRPr lang="en-US" sz="1400" kern="1200" dirty="0">
            <a:solidFill>
              <a:schemeClr val="bg2">
                <a:lumMod val="50000"/>
              </a:schemeClr>
            </a:solidFill>
          </a:endParaRPr>
        </a:p>
        <a:p>
          <a:pPr marL="0" lvl="0" indent="0" algn="ctr" defTabSz="622300">
            <a:lnSpc>
              <a:spcPct val="100000"/>
            </a:lnSpc>
            <a:spcBef>
              <a:spcPct val="0"/>
            </a:spcBef>
            <a:spcAft>
              <a:spcPct val="35000"/>
            </a:spcAft>
            <a:buNone/>
            <a:defRPr cap="all"/>
          </a:pPr>
          <a:r>
            <a:rPr lang="en-US" sz="1400" kern="1200" dirty="0">
              <a:solidFill>
                <a:schemeClr val="bg2">
                  <a:lumMod val="50000"/>
                </a:schemeClr>
              </a:solidFill>
            </a:rPr>
            <a:t>Line weight champion – individual</a:t>
          </a:r>
        </a:p>
        <a:p>
          <a:pPr marL="0" lvl="0" indent="0" algn="ctr" defTabSz="622300">
            <a:lnSpc>
              <a:spcPct val="100000"/>
            </a:lnSpc>
            <a:spcBef>
              <a:spcPct val="0"/>
            </a:spcBef>
            <a:spcAft>
              <a:spcPct val="35000"/>
            </a:spcAft>
            <a:buNone/>
            <a:defRPr cap="all"/>
          </a:pPr>
          <a:r>
            <a:rPr lang="en-US" sz="1400" kern="1200" dirty="0">
              <a:solidFill>
                <a:schemeClr val="bg2">
                  <a:lumMod val="50000"/>
                </a:schemeClr>
              </a:solidFill>
            </a:rPr>
            <a:t>Top club team</a:t>
          </a:r>
        </a:p>
        <a:p>
          <a:pPr marL="0" lvl="0" indent="0" algn="ctr" defTabSz="622300">
            <a:lnSpc>
              <a:spcPct val="100000"/>
            </a:lnSpc>
            <a:spcBef>
              <a:spcPct val="0"/>
            </a:spcBef>
            <a:spcAft>
              <a:spcPct val="35000"/>
            </a:spcAft>
            <a:buNone/>
            <a:defRPr cap="all"/>
          </a:pPr>
          <a:r>
            <a:rPr lang="en-US" sz="1400" kern="1200" dirty="0">
              <a:solidFill>
                <a:schemeClr val="bg2">
                  <a:lumMod val="50000"/>
                </a:schemeClr>
              </a:solidFill>
            </a:rPr>
            <a:t> </a:t>
          </a:r>
        </a:p>
        <a:p>
          <a:pPr marL="0" lvl="0" indent="0" algn="ctr" defTabSz="622300">
            <a:lnSpc>
              <a:spcPct val="100000"/>
            </a:lnSpc>
            <a:spcBef>
              <a:spcPct val="0"/>
            </a:spcBef>
            <a:spcAft>
              <a:spcPct val="35000"/>
            </a:spcAft>
            <a:buNone/>
            <a:defRPr cap="all"/>
          </a:pPr>
          <a:r>
            <a:rPr lang="en-US" sz="1400" b="1" kern="1200" dirty="0" err="1">
              <a:solidFill>
                <a:schemeClr val="bg2">
                  <a:lumMod val="50000"/>
                </a:schemeClr>
              </a:solidFill>
            </a:rPr>
            <a:t>Varta</a:t>
          </a:r>
          <a:r>
            <a:rPr lang="en-US" sz="1400" b="1" kern="1200" dirty="0">
              <a:solidFill>
                <a:schemeClr val="bg2">
                  <a:lumMod val="50000"/>
                </a:schemeClr>
              </a:solidFill>
            </a:rPr>
            <a:t> cup:   </a:t>
          </a:r>
        </a:p>
        <a:p>
          <a:pPr marL="0" lvl="0" indent="0" algn="ctr" defTabSz="622300">
            <a:lnSpc>
              <a:spcPct val="100000"/>
            </a:lnSpc>
            <a:spcBef>
              <a:spcPct val="0"/>
            </a:spcBef>
            <a:spcAft>
              <a:spcPct val="35000"/>
            </a:spcAft>
            <a:buNone/>
            <a:defRPr cap="all"/>
          </a:pPr>
          <a:r>
            <a:rPr lang="en-US" sz="1400" kern="1200" dirty="0">
              <a:solidFill>
                <a:schemeClr val="bg2">
                  <a:lumMod val="50000"/>
                </a:schemeClr>
              </a:solidFill>
            </a:rPr>
            <a:t>overall club winner </a:t>
          </a:r>
        </a:p>
        <a:p>
          <a:pPr marL="0" lvl="0" indent="0" algn="ctr" defTabSz="622300">
            <a:lnSpc>
              <a:spcPct val="100000"/>
            </a:lnSpc>
            <a:spcBef>
              <a:spcPct val="0"/>
            </a:spcBef>
            <a:spcAft>
              <a:spcPct val="35000"/>
            </a:spcAft>
            <a:buNone/>
            <a:defRPr cap="all"/>
          </a:pPr>
          <a:r>
            <a:rPr lang="en-US" sz="1400" kern="1200" dirty="0">
              <a:solidFill>
                <a:schemeClr val="bg2">
                  <a:lumMod val="50000"/>
                </a:schemeClr>
              </a:solidFill>
            </a:rPr>
            <a:t>best 3 scouring fish </a:t>
          </a:r>
          <a:r>
            <a:rPr lang="en-US" sz="1400" b="1" kern="1200" dirty="0">
              <a:solidFill>
                <a:schemeClr val="bg2">
                  <a:lumMod val="50000"/>
                </a:schemeClr>
              </a:solidFill>
            </a:rPr>
            <a:t>ONLY</a:t>
          </a:r>
          <a:r>
            <a:rPr lang="en-US" sz="1400" kern="1200" dirty="0">
              <a:solidFill>
                <a:schemeClr val="bg2">
                  <a:lumMod val="50000"/>
                </a:schemeClr>
              </a:solidFill>
            </a:rPr>
            <a:t> count</a:t>
          </a:r>
        </a:p>
        <a:p>
          <a:pPr marL="0" lvl="0" indent="0" algn="ctr" defTabSz="622300">
            <a:lnSpc>
              <a:spcPct val="100000"/>
            </a:lnSpc>
            <a:spcBef>
              <a:spcPct val="0"/>
            </a:spcBef>
            <a:spcAft>
              <a:spcPct val="35000"/>
            </a:spcAft>
            <a:buNone/>
            <a:defRPr cap="all"/>
          </a:pPr>
          <a:endParaRPr lang="en-US" sz="1100" kern="1200" dirty="0"/>
        </a:p>
      </dsp:txBody>
      <dsp:txXfrm>
        <a:off x="7688856" y="1904373"/>
        <a:ext cx="3630552" cy="279986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78DDDEA-63BC-40A0-8BC0-D6413F38691F}" type="datetimeFigureOut">
              <a:rPr lang="en-US" smtClean="0"/>
              <a:t>2/1/2023</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689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2/1/2023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2/1/2023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2/1/2023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2/1/2023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2/1/2023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2/1/2023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svg"/><Relationship Id="rId4" Type="http://schemas.openxmlformats.org/officeDocument/2006/relationships/diagramData" Target="../diagrams/data1.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14" name="Picture 13">
            <a:extLst>
              <a:ext uri="{FF2B5EF4-FFF2-40B4-BE49-F238E27FC236}">
                <a16:creationId xmlns:a16="http://schemas.microsoft.com/office/drawing/2014/main" id="{A0E84C83-8AB6-4AC2-A8FA-6699421B3235}"/>
              </a:ext>
            </a:extLst>
          </p:cNvPr>
          <p:cNvPicPr>
            <a:picLocks noChangeAspect="1"/>
          </p:cNvPicPr>
          <p:nvPr/>
        </p:nvPicPr>
        <p:blipFill rotWithShape="1">
          <a:blip r:embed="rId3">
            <a:grayscl/>
          </a:blip>
          <a:srcRect l="148" t="24727"/>
          <a:stretch/>
        </p:blipFill>
        <p:spPr>
          <a:xfrm>
            <a:off x="18035" y="0"/>
            <a:ext cx="12173965" cy="6858000"/>
          </a:xfrm>
          <a:prstGeom prst="rect">
            <a:avLst/>
          </a:prstGeom>
        </p:spPr>
      </p:pic>
      <p:sp>
        <p:nvSpPr>
          <p:cNvPr id="5" name="Title 4">
            <a:extLst>
              <a:ext uri="{FF2B5EF4-FFF2-40B4-BE49-F238E27FC236}">
                <a16:creationId xmlns:a16="http://schemas.microsoft.com/office/drawing/2014/main" id="{D8D1A434-1695-46EA-B6A1-3059A4962A02}"/>
              </a:ext>
            </a:extLst>
          </p:cNvPr>
          <p:cNvSpPr>
            <a:spLocks noGrp="1"/>
          </p:cNvSpPr>
          <p:nvPr>
            <p:ph type="ctrTitle"/>
          </p:nvPr>
        </p:nvSpPr>
        <p:spPr>
          <a:xfrm>
            <a:off x="599225" y="3687896"/>
            <a:ext cx="10993549" cy="1475013"/>
          </a:xfrm>
        </p:spPr>
        <p:txBody>
          <a:bodyPr>
            <a:noAutofit/>
          </a:bodyPr>
          <a:lstStyle/>
          <a:p>
            <a:r>
              <a:rPr lang="en-NZ" sz="4800" dirty="0"/>
              <a:t>NZSFC Nationals</a:t>
            </a:r>
            <a:br>
              <a:rPr lang="en-NZ" sz="4800" dirty="0"/>
            </a:br>
            <a:br>
              <a:rPr lang="en-NZ" sz="4800" dirty="0">
                <a:solidFill>
                  <a:srgbClr val="FFFF00"/>
                </a:solidFill>
              </a:rPr>
            </a:br>
            <a:r>
              <a:rPr lang="en-NZ" sz="4800" dirty="0">
                <a:solidFill>
                  <a:schemeClr val="accent6">
                    <a:lumMod val="40000"/>
                    <a:lumOff val="60000"/>
                  </a:schemeClr>
                </a:solidFill>
              </a:rPr>
              <a:t>GUIDE</a:t>
            </a:r>
            <a:br>
              <a:rPr lang="en-NZ" sz="4800" dirty="0">
                <a:solidFill>
                  <a:schemeClr val="accent6">
                    <a:lumMod val="40000"/>
                    <a:lumOff val="60000"/>
                  </a:schemeClr>
                </a:solidFill>
              </a:rPr>
            </a:br>
            <a:r>
              <a:rPr lang="en-NZ" sz="4800" dirty="0">
                <a:solidFill>
                  <a:schemeClr val="accent6">
                    <a:lumMod val="40000"/>
                    <a:lumOff val="60000"/>
                  </a:schemeClr>
                </a:solidFill>
              </a:rPr>
              <a:t>Briefing re </a:t>
            </a:r>
            <a:br>
              <a:rPr lang="en-NZ" sz="4800" dirty="0">
                <a:solidFill>
                  <a:schemeClr val="accent6">
                    <a:lumMod val="40000"/>
                    <a:lumOff val="60000"/>
                  </a:schemeClr>
                </a:solidFill>
              </a:rPr>
            </a:br>
            <a:r>
              <a:rPr lang="en-NZ" sz="4800" dirty="0">
                <a:solidFill>
                  <a:schemeClr val="accent6">
                    <a:lumMod val="40000"/>
                    <a:lumOff val="60000"/>
                  </a:schemeClr>
                </a:solidFill>
              </a:rPr>
              <a:t>procedures</a:t>
            </a:r>
            <a:br>
              <a:rPr lang="en-NZ" sz="4800" dirty="0">
                <a:solidFill>
                  <a:schemeClr val="accent6">
                    <a:lumMod val="40000"/>
                    <a:lumOff val="60000"/>
                  </a:schemeClr>
                </a:solidFill>
              </a:rPr>
            </a:br>
            <a:endParaRPr lang="en-NZ" sz="4800" dirty="0">
              <a:solidFill>
                <a:schemeClr val="accent6">
                  <a:lumMod val="40000"/>
                  <a:lumOff val="60000"/>
                </a:schemeClr>
              </a:solidFill>
            </a:endParaRPr>
          </a:p>
        </p:txBody>
      </p:sp>
      <p:pic>
        <p:nvPicPr>
          <p:cNvPr id="4" name="Picture 3" descr="Text&#10;&#10;Description automatically generated with low confidence">
            <a:extLst>
              <a:ext uri="{FF2B5EF4-FFF2-40B4-BE49-F238E27FC236}">
                <a16:creationId xmlns:a16="http://schemas.microsoft.com/office/drawing/2014/main" id="{D22525C3-9208-491F-8011-E578BD78B867}"/>
              </a:ext>
            </a:extLst>
          </p:cNvPr>
          <p:cNvPicPr>
            <a:picLocks noChangeAspect="1"/>
          </p:cNvPicPr>
          <p:nvPr/>
        </p:nvPicPr>
        <p:blipFill>
          <a:blip r:embed="rId4"/>
          <a:stretch>
            <a:fillRect/>
          </a:stretch>
        </p:blipFill>
        <p:spPr>
          <a:xfrm>
            <a:off x="762346" y="5162909"/>
            <a:ext cx="3486919" cy="914402"/>
          </a:xfrm>
          <a:prstGeom prst="rect">
            <a:avLst/>
          </a:prstGeom>
        </p:spPr>
      </p:pic>
    </p:spTree>
    <p:extLst>
      <p:ext uri="{BB962C8B-B14F-4D97-AF65-F5344CB8AC3E}">
        <p14:creationId xmlns:p14="http://schemas.microsoft.com/office/powerpoint/2010/main" val="1205248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5FE8-5E19-95DD-24D0-22EB450CAA89}"/>
              </a:ext>
            </a:extLst>
          </p:cNvPr>
          <p:cNvSpPr>
            <a:spLocks noGrp="1"/>
          </p:cNvSpPr>
          <p:nvPr>
            <p:ph type="title"/>
          </p:nvPr>
        </p:nvSpPr>
        <p:spPr/>
        <p:txBody>
          <a:bodyPr/>
          <a:lstStyle/>
          <a:p>
            <a:r>
              <a:rPr lang="en-US" dirty="0"/>
              <a:t>Section one scoring formula – correction to yearbook </a:t>
            </a:r>
            <a:endParaRPr lang="en-NZ" dirty="0"/>
          </a:p>
        </p:txBody>
      </p:sp>
      <p:sp>
        <p:nvSpPr>
          <p:cNvPr id="3" name="Content Placeholder 2">
            <a:extLst>
              <a:ext uri="{FF2B5EF4-FFF2-40B4-BE49-F238E27FC236}">
                <a16:creationId xmlns:a16="http://schemas.microsoft.com/office/drawing/2014/main" id="{3A9A3A9B-207C-5869-80C2-2292C40D90BB}"/>
              </a:ext>
            </a:extLst>
          </p:cNvPr>
          <p:cNvSpPr>
            <a:spLocks noGrp="1"/>
          </p:cNvSpPr>
          <p:nvPr>
            <p:ph idx="1"/>
          </p:nvPr>
        </p:nvSpPr>
        <p:spPr/>
        <p:txBody>
          <a:bodyPr/>
          <a:lstStyle/>
          <a:p>
            <a:r>
              <a:rPr lang="en-US" dirty="0"/>
              <a:t>Scoring rules for Section One – this is a correction from yearbook – this replaces the wording in Section One team trophies.</a:t>
            </a:r>
          </a:p>
          <a:p>
            <a:r>
              <a:rPr lang="en-US" dirty="0"/>
              <a:t>Points are gained by:</a:t>
            </a:r>
          </a:p>
          <a:p>
            <a:r>
              <a:rPr lang="en-US" dirty="0"/>
              <a:t>For Blue &amp; Black Marlin, Broadbill, Striped Marlin, Shortbill Spearfish, Tuna, Shark and Yellowtail all tagged fish will score points along with the top 3 scoring fish weighed. Only the top 3 scoring Mahimahi, Albacore, (Skipjack, &amp; Slender Tuna combined), Snapper, Kahawai, and Trevally will count in their sections.</a:t>
            </a:r>
          </a:p>
          <a:p>
            <a:pPr marL="0" indent="0">
              <a:buNone/>
            </a:pPr>
            <a:endParaRPr lang="en-NZ" dirty="0"/>
          </a:p>
        </p:txBody>
      </p:sp>
    </p:spTree>
    <p:extLst>
      <p:ext uri="{BB962C8B-B14F-4D97-AF65-F5344CB8AC3E}">
        <p14:creationId xmlns:p14="http://schemas.microsoft.com/office/powerpoint/2010/main" val="4267380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44C5-47C6-4E68-A1BD-F7BD2466AF6C}"/>
              </a:ext>
            </a:extLst>
          </p:cNvPr>
          <p:cNvSpPr>
            <a:spLocks noGrp="1"/>
          </p:cNvSpPr>
          <p:nvPr>
            <p:ph type="ctrTitle"/>
          </p:nvPr>
        </p:nvSpPr>
        <p:spPr>
          <a:xfrm>
            <a:off x="435719" y="-153744"/>
            <a:ext cx="10993549" cy="1475013"/>
          </a:xfrm>
        </p:spPr>
        <p:txBody>
          <a:bodyPr/>
          <a:lstStyle/>
          <a:p>
            <a:r>
              <a:rPr lang="en-NZ" dirty="0"/>
              <a:t>Weighmasters requirements</a:t>
            </a:r>
          </a:p>
        </p:txBody>
      </p:sp>
      <p:sp>
        <p:nvSpPr>
          <p:cNvPr id="3" name="Subtitle 2">
            <a:extLst>
              <a:ext uri="{FF2B5EF4-FFF2-40B4-BE49-F238E27FC236}">
                <a16:creationId xmlns:a16="http://schemas.microsoft.com/office/drawing/2014/main" id="{558AB514-A632-4F90-BCDD-9E429556B459}"/>
              </a:ext>
            </a:extLst>
          </p:cNvPr>
          <p:cNvSpPr>
            <a:spLocks noGrp="1"/>
          </p:cNvSpPr>
          <p:nvPr>
            <p:ph type="subTitle" idx="1"/>
          </p:nvPr>
        </p:nvSpPr>
        <p:spPr>
          <a:xfrm>
            <a:off x="720679" y="3407434"/>
            <a:ext cx="10993546" cy="1700939"/>
          </a:xfrm>
        </p:spPr>
        <p:txBody>
          <a:bodyPr>
            <a:normAutofit/>
          </a:bodyPr>
          <a:lstStyle/>
          <a:p>
            <a:r>
              <a:rPr lang="en-NZ" sz="1400" dirty="0"/>
              <a:t>All fish must be weighed within 36 hours of being caught. If weighing in 2+ days worth of catches at once please make sure you confirm the date each fish was caught at weigh in.</a:t>
            </a:r>
          </a:p>
          <a:p>
            <a:r>
              <a:rPr lang="en-NZ" sz="1400" dirty="0"/>
              <a:t>All fish must be caught on a rod and reel</a:t>
            </a:r>
          </a:p>
          <a:p>
            <a:r>
              <a:rPr lang="en-NZ" sz="1400" dirty="0"/>
              <a:t>TAG &amp; TRACES</a:t>
            </a:r>
          </a:p>
          <a:p>
            <a:endParaRPr lang="en-NZ" dirty="0"/>
          </a:p>
        </p:txBody>
      </p:sp>
      <p:sp>
        <p:nvSpPr>
          <p:cNvPr id="5" name="TextBox 4">
            <a:extLst>
              <a:ext uri="{FF2B5EF4-FFF2-40B4-BE49-F238E27FC236}">
                <a16:creationId xmlns:a16="http://schemas.microsoft.com/office/drawing/2014/main" id="{EED26FB4-966D-43F7-BD6D-F356F2BADB06}"/>
              </a:ext>
            </a:extLst>
          </p:cNvPr>
          <p:cNvSpPr txBox="1"/>
          <p:nvPr/>
        </p:nvSpPr>
        <p:spPr>
          <a:xfrm>
            <a:off x="720679" y="4742136"/>
            <a:ext cx="10135892" cy="1600438"/>
          </a:xfrm>
          <a:prstGeom prst="rect">
            <a:avLst/>
          </a:prstGeom>
          <a:noFill/>
        </p:spPr>
        <p:txBody>
          <a:bodyPr wrap="square" rtlCol="0">
            <a:spAutoFit/>
          </a:bodyPr>
          <a:lstStyle/>
          <a:p>
            <a:pPr marL="285750" indent="-285750">
              <a:buFont typeface="Arial" panose="020B0604020202020204" pitchFamily="34" charset="0"/>
              <a:buChar char="•"/>
            </a:pPr>
            <a:r>
              <a:rPr lang="en-NZ" sz="1400" dirty="0">
                <a:solidFill>
                  <a:schemeClr val="bg1"/>
                </a:solidFill>
              </a:rPr>
              <a:t>The weigh master can site the tag card but a photograph must be sent to your recorder (text or email) by the boat/ angler and tag card submitted to the NZSFC.</a:t>
            </a:r>
          </a:p>
          <a:p>
            <a:pPr marL="285750" indent="-285750">
              <a:buFont typeface="Arial" panose="020B0604020202020204" pitchFamily="34" charset="0"/>
              <a:buChar char="•"/>
            </a:pPr>
            <a:endParaRPr lang="en-NZ" sz="1400" dirty="0">
              <a:solidFill>
                <a:schemeClr val="bg1"/>
              </a:solidFill>
            </a:endParaRPr>
          </a:p>
          <a:p>
            <a:pPr marL="285750" indent="-285750">
              <a:buFont typeface="Arial" panose="020B0604020202020204" pitchFamily="34" charset="0"/>
              <a:buChar char="•"/>
            </a:pPr>
            <a:r>
              <a:rPr lang="en-NZ" sz="1400" dirty="0">
                <a:solidFill>
                  <a:schemeClr val="bg1"/>
                </a:solidFill>
              </a:rPr>
              <a:t>Tackle common sense is required:   If it is a record fish peel off approx. 15m of line and keep the whole trace for testing and inspection by the weighmaster and national office.</a:t>
            </a:r>
          </a:p>
          <a:p>
            <a:pPr marL="285750" indent="-285750">
              <a:buFont typeface="Arial" panose="020B0604020202020204" pitchFamily="34" charset="0"/>
              <a:buChar char="•"/>
            </a:pPr>
            <a:endParaRPr lang="en-NZ" sz="1400" dirty="0">
              <a:solidFill>
                <a:schemeClr val="bg1"/>
              </a:solidFill>
            </a:endParaRPr>
          </a:p>
          <a:p>
            <a:pPr marL="285750" indent="-285750">
              <a:buFont typeface="Arial" panose="020B0604020202020204" pitchFamily="34" charset="0"/>
              <a:buChar char="•"/>
            </a:pPr>
            <a:r>
              <a:rPr lang="en-NZ" sz="1400" dirty="0">
                <a:solidFill>
                  <a:schemeClr val="bg1"/>
                </a:solidFill>
              </a:rPr>
              <a:t>If its not a record fish you can keep using the trace but have it ready to present to weighmaster</a:t>
            </a:r>
          </a:p>
        </p:txBody>
      </p:sp>
      <p:sp>
        <p:nvSpPr>
          <p:cNvPr id="4" name="TextBox 3"/>
          <p:cNvSpPr txBox="1"/>
          <p:nvPr/>
        </p:nvSpPr>
        <p:spPr>
          <a:xfrm>
            <a:off x="509154" y="1350816"/>
            <a:ext cx="11080380" cy="1138773"/>
          </a:xfrm>
          <a:prstGeom prst="rect">
            <a:avLst/>
          </a:prstGeom>
          <a:noFill/>
        </p:spPr>
        <p:txBody>
          <a:bodyPr wrap="square" rtlCol="0">
            <a:spAutoFit/>
          </a:bodyPr>
          <a:lstStyle/>
          <a:p>
            <a:r>
              <a:rPr lang="en-NZ" sz="1400" dirty="0"/>
              <a:t>Please call the weigh master when you are on your way in with an ETA. </a:t>
            </a:r>
          </a:p>
          <a:p>
            <a:endParaRPr lang="en-NZ" dirty="0"/>
          </a:p>
          <a:p>
            <a:endParaRPr lang="en-NZ" dirty="0"/>
          </a:p>
          <a:p>
            <a:r>
              <a:rPr lang="en-NZ" dirty="0"/>
              <a:t>Nationals Recorder: Please make sure you have a contact for your club recorder </a:t>
            </a:r>
          </a:p>
        </p:txBody>
      </p:sp>
    </p:spTree>
    <p:extLst>
      <p:ext uri="{BB962C8B-B14F-4D97-AF65-F5344CB8AC3E}">
        <p14:creationId xmlns:p14="http://schemas.microsoft.com/office/powerpoint/2010/main" val="357707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7C7BE-93D0-5B94-CAC5-0E7C5CF1F769}"/>
              </a:ext>
            </a:extLst>
          </p:cNvPr>
          <p:cNvSpPr>
            <a:spLocks noGrp="1"/>
          </p:cNvSpPr>
          <p:nvPr>
            <p:ph type="title"/>
          </p:nvPr>
        </p:nvSpPr>
        <p:spPr/>
        <p:txBody>
          <a:bodyPr/>
          <a:lstStyle/>
          <a:p>
            <a:r>
              <a:rPr lang="en-US" dirty="0"/>
              <a:t>Recorders information </a:t>
            </a:r>
            <a:endParaRPr lang="en-NZ" dirty="0"/>
          </a:p>
        </p:txBody>
      </p:sp>
      <p:sp>
        <p:nvSpPr>
          <p:cNvPr id="3" name="Content Placeholder 2">
            <a:extLst>
              <a:ext uri="{FF2B5EF4-FFF2-40B4-BE49-F238E27FC236}">
                <a16:creationId xmlns:a16="http://schemas.microsoft.com/office/drawing/2014/main" id="{AB235F3B-CA83-457D-DBFC-A5DA68095F6D}"/>
              </a:ext>
            </a:extLst>
          </p:cNvPr>
          <p:cNvSpPr>
            <a:spLocks noGrp="1"/>
          </p:cNvSpPr>
          <p:nvPr>
            <p:ph idx="1"/>
          </p:nvPr>
        </p:nvSpPr>
        <p:spPr>
          <a:xfrm>
            <a:off x="581192" y="2228721"/>
            <a:ext cx="11029615" cy="3634486"/>
          </a:xfrm>
        </p:spPr>
        <p:txBody>
          <a:bodyPr>
            <a:normAutofit fontScale="92500" lnSpcReduction="20000"/>
          </a:bodyPr>
          <a:lstStyle/>
          <a:p>
            <a:r>
              <a:rPr lang="en-US" dirty="0"/>
              <a:t>Recorders will be sent a sheet to enter their teams/anglers.  Each team must have a minimum of two and maximum of 10.  Last year we had electronic entries but this year we will not be using them.  Please supply at least one email per team.  This must not be a club email address.  NZSFC will not be emailing any anglers, and this is used for the search part of the software only.  </a:t>
            </a:r>
          </a:p>
          <a:p>
            <a:r>
              <a:rPr lang="en-US" dirty="0"/>
              <a:t>Recorders will be sent team numbers to use – these will help in cases where there are two teams with the same name and/or two anglers with the same name.  These numbers can be put into the comments column of your catch record sheets.</a:t>
            </a:r>
          </a:p>
          <a:p>
            <a:r>
              <a:rPr lang="en-US" dirty="0"/>
              <a:t>Each club will be sent a link to check their own club catches.  This will help recorders checking that the entries are correct or if they have any queries.</a:t>
            </a:r>
          </a:p>
          <a:p>
            <a:r>
              <a:rPr lang="en-US" dirty="0"/>
              <a:t>As with last year we will send to recorders a sheet to record their catches.  This will go directly into the software and should avoid errors.  Please do not change the form in any way and use the format supplied to enter your catches and use the drop-down options.  Team numbers can go into the comments column only of the form.</a:t>
            </a:r>
          </a:p>
          <a:p>
            <a:r>
              <a:rPr lang="en-US" dirty="0"/>
              <a:t>Any queries please call Helen on 027 853 600</a:t>
            </a:r>
          </a:p>
        </p:txBody>
      </p:sp>
    </p:spTree>
    <p:extLst>
      <p:ext uri="{BB962C8B-B14F-4D97-AF65-F5344CB8AC3E}">
        <p14:creationId xmlns:p14="http://schemas.microsoft.com/office/powerpoint/2010/main" val="296902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4D1E-BA60-4A23-8EBC-1159C82F9571}"/>
              </a:ext>
            </a:extLst>
          </p:cNvPr>
          <p:cNvSpPr>
            <a:spLocks noGrp="1"/>
          </p:cNvSpPr>
          <p:nvPr>
            <p:ph type="title"/>
          </p:nvPr>
        </p:nvSpPr>
        <p:spPr>
          <a:xfrm>
            <a:off x="323284" y="139305"/>
            <a:ext cx="11029616" cy="1188720"/>
          </a:xfrm>
        </p:spPr>
        <p:txBody>
          <a:bodyPr/>
          <a:lstStyle/>
          <a:p>
            <a:r>
              <a:rPr lang="en-US" dirty="0"/>
              <a:t>How your fish counts:</a:t>
            </a:r>
          </a:p>
        </p:txBody>
      </p:sp>
      <p:graphicFrame>
        <p:nvGraphicFramePr>
          <p:cNvPr id="5" name="Content Placeholder 2" descr="SmartArt graphic">
            <a:extLst>
              <a:ext uri="{FF2B5EF4-FFF2-40B4-BE49-F238E27FC236}">
                <a16:creationId xmlns:a16="http://schemas.microsoft.com/office/drawing/2014/main" id="{65AA958D-239A-4E9F-9880-A6024BBB0D68}"/>
              </a:ext>
            </a:extLst>
          </p:cNvPr>
          <p:cNvGraphicFramePr>
            <a:graphicFrameLocks noGrp="1"/>
          </p:cNvGraphicFramePr>
          <p:nvPr>
            <p:ph idx="1"/>
            <p:extLst>
              <p:ext uri="{D42A27DB-BD31-4B8C-83A1-F6EECF244321}">
                <p14:modId xmlns:p14="http://schemas.microsoft.com/office/powerpoint/2010/main" val="4291311461"/>
              </p:ext>
            </p:extLst>
          </p:nvPr>
        </p:nvGraphicFramePr>
        <p:xfrm>
          <a:off x="323284" y="1453755"/>
          <a:ext cx="11376347" cy="50336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descr="Fish">
            <a:extLst>
              <a:ext uri="{FF2B5EF4-FFF2-40B4-BE49-F238E27FC236}">
                <a16:creationId xmlns:a16="http://schemas.microsoft.com/office/drawing/2014/main" id="{86EF6C45-0ECB-461C-B392-9CDB79F1770B}"/>
              </a:ext>
            </a:extLst>
          </p:cNvPr>
          <p:cNvSpPr/>
          <p:nvPr/>
        </p:nvSpPr>
        <p:spPr>
          <a:xfrm>
            <a:off x="2027687" y="1835206"/>
            <a:ext cx="899749" cy="899749"/>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63327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CA33-FE72-4BFA-B0DC-F4522281688E}"/>
              </a:ext>
            </a:extLst>
          </p:cNvPr>
          <p:cNvSpPr>
            <a:spLocks noGrp="1"/>
          </p:cNvSpPr>
          <p:nvPr>
            <p:ph type="title"/>
          </p:nvPr>
        </p:nvSpPr>
        <p:spPr>
          <a:xfrm>
            <a:off x="363479" y="-632279"/>
            <a:ext cx="11029615" cy="2147467"/>
          </a:xfrm>
        </p:spPr>
        <p:txBody>
          <a:bodyPr/>
          <a:lstStyle/>
          <a:p>
            <a:r>
              <a:rPr lang="en-NZ" dirty="0"/>
              <a:t>weighed fish POINTs formula </a:t>
            </a:r>
          </a:p>
        </p:txBody>
      </p:sp>
      <p:sp>
        <p:nvSpPr>
          <p:cNvPr id="3" name="Text Placeholder 2">
            <a:extLst>
              <a:ext uri="{FF2B5EF4-FFF2-40B4-BE49-F238E27FC236}">
                <a16:creationId xmlns:a16="http://schemas.microsoft.com/office/drawing/2014/main" id="{EBA13612-5CF6-4C79-A1B9-727122CF212C}"/>
              </a:ext>
            </a:extLst>
          </p:cNvPr>
          <p:cNvSpPr>
            <a:spLocks noGrp="1"/>
          </p:cNvSpPr>
          <p:nvPr>
            <p:ph type="body" idx="1"/>
          </p:nvPr>
        </p:nvSpPr>
        <p:spPr>
          <a:xfrm>
            <a:off x="363479" y="4260272"/>
            <a:ext cx="11029615" cy="600556"/>
          </a:xfrm>
        </p:spPr>
        <p:txBody>
          <a:bodyPr>
            <a:normAutofit/>
          </a:bodyPr>
          <a:lstStyle/>
          <a:p>
            <a:r>
              <a:rPr lang="en-NZ" sz="2800" dirty="0"/>
              <a:t>WEIGHT OF FISH ÷ LINE WEIGHT X 100 = </a:t>
            </a:r>
          </a:p>
        </p:txBody>
      </p:sp>
      <p:sp>
        <p:nvSpPr>
          <p:cNvPr id="7" name="TextBox 6">
            <a:extLst>
              <a:ext uri="{FF2B5EF4-FFF2-40B4-BE49-F238E27FC236}">
                <a16:creationId xmlns:a16="http://schemas.microsoft.com/office/drawing/2014/main" id="{FD64168A-9941-4968-8997-74AE58F485D0}"/>
              </a:ext>
            </a:extLst>
          </p:cNvPr>
          <p:cNvSpPr txBox="1"/>
          <p:nvPr/>
        </p:nvSpPr>
        <p:spPr>
          <a:xfrm>
            <a:off x="699228" y="5331729"/>
            <a:ext cx="11262465" cy="923330"/>
          </a:xfrm>
          <a:prstGeom prst="rect">
            <a:avLst/>
          </a:prstGeom>
          <a:noFill/>
        </p:spPr>
        <p:txBody>
          <a:bodyPr wrap="square" rtlCol="0">
            <a:spAutoFit/>
          </a:bodyPr>
          <a:lstStyle/>
          <a:p>
            <a:pPr marL="285750" indent="-285750">
              <a:buFont typeface="Arial" panose="020B0604020202020204" pitchFamily="34" charset="0"/>
              <a:buChar char="•"/>
            </a:pPr>
            <a:r>
              <a:rPr lang="en-NZ" dirty="0">
                <a:solidFill>
                  <a:schemeClr val="bg1"/>
                </a:solidFill>
              </a:rPr>
              <a:t>ONLY 3 FISH PER SPECIES PER ANGLER PER DAY COUNT TOWARDS POINTS</a:t>
            </a:r>
          </a:p>
          <a:p>
            <a:pPr marL="285750" indent="-285750">
              <a:buFont typeface="Arial" panose="020B0604020202020204" pitchFamily="34" charset="0"/>
              <a:buChar char="•"/>
            </a:pPr>
            <a:r>
              <a:rPr lang="en-NZ" dirty="0">
                <a:solidFill>
                  <a:schemeClr val="bg1"/>
                </a:solidFill>
              </a:rPr>
              <a:t>MAXIMUM 1 SHARK WEIGHED PER ANGLER PER DAY</a:t>
            </a:r>
          </a:p>
          <a:p>
            <a:pPr marL="285750" indent="-285750">
              <a:buFont typeface="Arial" panose="020B0604020202020204" pitchFamily="34" charset="0"/>
              <a:buChar char="•"/>
            </a:pPr>
            <a:r>
              <a:rPr lang="en-NZ" dirty="0">
                <a:solidFill>
                  <a:schemeClr val="bg1"/>
                </a:solidFill>
              </a:rPr>
              <a:t>MAX POINTS FROM A WEIGHED SHARK ARE 1250 + 1 POINT PER KG</a:t>
            </a:r>
          </a:p>
        </p:txBody>
      </p:sp>
      <p:pic>
        <p:nvPicPr>
          <p:cNvPr id="11" name="Graphic 10" descr="Fish">
            <a:extLst>
              <a:ext uri="{FF2B5EF4-FFF2-40B4-BE49-F238E27FC236}">
                <a16:creationId xmlns:a16="http://schemas.microsoft.com/office/drawing/2014/main" id="{D95A2958-818B-47EA-A6E0-8B5AC26F2A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51116" y="4103352"/>
            <a:ext cx="914400" cy="914400"/>
          </a:xfrm>
          <a:prstGeom prst="rect">
            <a:avLst/>
          </a:prstGeom>
        </p:spPr>
      </p:pic>
      <p:sp>
        <p:nvSpPr>
          <p:cNvPr id="4" name="TextBox 3"/>
          <p:cNvSpPr txBox="1"/>
          <p:nvPr/>
        </p:nvSpPr>
        <p:spPr>
          <a:xfrm>
            <a:off x="488372" y="2072923"/>
            <a:ext cx="8125692" cy="1754326"/>
          </a:xfrm>
          <a:prstGeom prst="rect">
            <a:avLst/>
          </a:prstGeom>
          <a:noFill/>
        </p:spPr>
        <p:txBody>
          <a:bodyPr wrap="square" numCol="2" rtlCol="0">
            <a:spAutoFit/>
          </a:bodyPr>
          <a:lstStyle/>
          <a:p>
            <a:pPr marL="285750" indent="-285750">
              <a:buFont typeface="Arial" panose="020B0604020202020204" pitchFamily="34" charset="0"/>
              <a:buChar char="•"/>
            </a:pPr>
            <a:r>
              <a:rPr lang="en-NZ" dirty="0"/>
              <a:t>Snapper</a:t>
            </a:r>
          </a:p>
          <a:p>
            <a:pPr marL="285750" indent="-285750">
              <a:buFont typeface="Arial" panose="020B0604020202020204" pitchFamily="34" charset="0"/>
              <a:buChar char="•"/>
            </a:pPr>
            <a:r>
              <a:rPr lang="en-NZ" dirty="0"/>
              <a:t>Silver Trevally</a:t>
            </a:r>
          </a:p>
          <a:p>
            <a:pPr marL="285750" indent="-285750">
              <a:buFont typeface="Arial" panose="020B0604020202020204" pitchFamily="34" charset="0"/>
              <a:buChar char="•"/>
            </a:pPr>
            <a:r>
              <a:rPr lang="en-NZ" dirty="0"/>
              <a:t>Kahawai</a:t>
            </a:r>
          </a:p>
          <a:p>
            <a:pPr marL="285750" indent="-285750">
              <a:buFont typeface="Arial" panose="020B0604020202020204" pitchFamily="34" charset="0"/>
              <a:buChar char="•"/>
            </a:pPr>
            <a:r>
              <a:rPr lang="en-NZ" dirty="0"/>
              <a:t>Albacore</a:t>
            </a:r>
          </a:p>
          <a:p>
            <a:pPr marL="285750" indent="-285750">
              <a:buFont typeface="Arial" panose="020B0604020202020204" pitchFamily="34" charset="0"/>
              <a:buChar char="•"/>
            </a:pPr>
            <a:r>
              <a:rPr lang="en-NZ" dirty="0"/>
              <a:t>Skipjack</a:t>
            </a:r>
          </a:p>
          <a:p>
            <a:pPr marL="285750" indent="-285750">
              <a:buFont typeface="Arial" panose="020B0604020202020204" pitchFamily="34" charset="0"/>
              <a:buChar char="•"/>
            </a:pPr>
            <a:r>
              <a:rPr lang="en-NZ" dirty="0"/>
              <a:t>Kingfish</a:t>
            </a:r>
          </a:p>
          <a:p>
            <a:pPr marL="285750" indent="-285750">
              <a:buFont typeface="Arial" panose="020B0604020202020204" pitchFamily="34" charset="0"/>
              <a:buChar char="•"/>
            </a:pPr>
            <a:r>
              <a:rPr lang="en-NZ" dirty="0"/>
              <a:t>Tuna</a:t>
            </a:r>
          </a:p>
          <a:p>
            <a:pPr marL="285750" indent="-285750">
              <a:buFont typeface="Arial" panose="020B0604020202020204" pitchFamily="34" charset="0"/>
              <a:buChar char="•"/>
            </a:pPr>
            <a:r>
              <a:rPr lang="en-NZ" dirty="0"/>
              <a:t>Shark</a:t>
            </a:r>
          </a:p>
          <a:p>
            <a:pPr marL="285750" indent="-285750">
              <a:buFont typeface="Arial" panose="020B0604020202020204" pitchFamily="34" charset="0"/>
              <a:buChar char="•"/>
            </a:pPr>
            <a:r>
              <a:rPr lang="en-NZ" dirty="0"/>
              <a:t>Short Bill Spearfish</a:t>
            </a:r>
          </a:p>
          <a:p>
            <a:pPr marL="285750" indent="-285750">
              <a:buFont typeface="Arial" panose="020B0604020202020204" pitchFamily="34" charset="0"/>
              <a:buChar char="•"/>
            </a:pPr>
            <a:r>
              <a:rPr lang="en-NZ" dirty="0"/>
              <a:t>Broad Bill</a:t>
            </a:r>
          </a:p>
          <a:p>
            <a:pPr marL="285750" indent="-285750">
              <a:buFont typeface="Arial" panose="020B0604020202020204" pitchFamily="34" charset="0"/>
              <a:buChar char="•"/>
            </a:pPr>
            <a:r>
              <a:rPr lang="en-NZ" dirty="0"/>
              <a:t>Marlin</a:t>
            </a:r>
          </a:p>
          <a:p>
            <a:pPr marL="285750" indent="-285750">
              <a:buFont typeface="Arial" panose="020B0604020202020204" pitchFamily="34" charset="0"/>
              <a:buChar char="•"/>
            </a:pPr>
            <a:r>
              <a:rPr lang="en-NZ" dirty="0" err="1"/>
              <a:t>Mahimahi</a:t>
            </a:r>
            <a:endParaRPr lang="en-NZ" dirty="0"/>
          </a:p>
        </p:txBody>
      </p:sp>
    </p:spTree>
    <p:extLst>
      <p:ext uri="{BB962C8B-B14F-4D97-AF65-F5344CB8AC3E}">
        <p14:creationId xmlns:p14="http://schemas.microsoft.com/office/powerpoint/2010/main" val="344780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5D7A-CFF9-479A-836C-7822CCE5D934}"/>
              </a:ext>
            </a:extLst>
          </p:cNvPr>
          <p:cNvSpPr>
            <a:spLocks noGrp="1"/>
          </p:cNvSpPr>
          <p:nvPr>
            <p:ph type="title"/>
          </p:nvPr>
        </p:nvSpPr>
        <p:spPr>
          <a:xfrm>
            <a:off x="393624" y="504092"/>
            <a:ext cx="11029615" cy="977602"/>
          </a:xfrm>
        </p:spPr>
        <p:txBody>
          <a:bodyPr>
            <a:normAutofit/>
          </a:bodyPr>
          <a:lstStyle/>
          <a:p>
            <a:r>
              <a:rPr lang="en-NZ" dirty="0"/>
              <a:t>WEIGHED FISH:    Line weights / DISQUALIFED FISH</a:t>
            </a:r>
          </a:p>
        </p:txBody>
      </p:sp>
      <p:sp>
        <p:nvSpPr>
          <p:cNvPr id="3" name="Text Placeholder 2">
            <a:extLst>
              <a:ext uri="{FF2B5EF4-FFF2-40B4-BE49-F238E27FC236}">
                <a16:creationId xmlns:a16="http://schemas.microsoft.com/office/drawing/2014/main" id="{1C9E1972-7E7F-4BFF-B382-5C1F10030E76}"/>
              </a:ext>
            </a:extLst>
          </p:cNvPr>
          <p:cNvSpPr>
            <a:spLocks noGrp="1"/>
          </p:cNvSpPr>
          <p:nvPr>
            <p:ph type="body" idx="1"/>
          </p:nvPr>
        </p:nvSpPr>
        <p:spPr>
          <a:xfrm>
            <a:off x="504093" y="1428652"/>
            <a:ext cx="11294283" cy="3619305"/>
          </a:xfrm>
        </p:spPr>
        <p:txBody>
          <a:bodyPr>
            <a:noAutofit/>
          </a:bodyPr>
          <a:lstStyle/>
          <a:p>
            <a:pPr>
              <a:lnSpc>
                <a:spcPct val="100000"/>
              </a:lnSpc>
            </a:pPr>
            <a:r>
              <a:rPr lang="en-NZ" sz="1100" dirty="0">
                <a:solidFill>
                  <a:schemeClr val="accent6">
                    <a:lumMod val="50000"/>
                  </a:schemeClr>
                </a:solidFill>
              </a:rPr>
              <a:t>ALBACORE, SNAPPER, KAHAWAI, SKIPJACK, TREVALLY:</a:t>
            </a:r>
          </a:p>
          <a:p>
            <a:pPr marL="342900" indent="-342900">
              <a:lnSpc>
                <a:spcPct val="100000"/>
              </a:lnSpc>
              <a:buFont typeface="Arial" panose="020B0604020202020204" pitchFamily="34" charset="0"/>
              <a:buChar char="•"/>
            </a:pPr>
            <a:r>
              <a:rPr lang="en-NZ" sz="1100" dirty="0">
                <a:solidFill>
                  <a:schemeClr val="accent6">
                    <a:lumMod val="50000"/>
                  </a:schemeClr>
                </a:solidFill>
              </a:rPr>
              <a:t>IF FISHING ON LINE WEIGHTS 1KG, 2KG, 3KG YOUR FISH </a:t>
            </a:r>
            <a:r>
              <a:rPr lang="en-NZ" sz="1100" b="1" dirty="0">
                <a:solidFill>
                  <a:schemeClr val="accent6">
                    <a:lumMod val="50000"/>
                  </a:schemeClr>
                </a:solidFill>
              </a:rPr>
              <a:t>MUST EQUAL OR EXCEED 1 KG</a:t>
            </a:r>
          </a:p>
          <a:p>
            <a:pPr marL="342900" indent="-342900">
              <a:lnSpc>
                <a:spcPct val="100000"/>
              </a:lnSpc>
              <a:buFont typeface="Arial" panose="020B0604020202020204" pitchFamily="34" charset="0"/>
              <a:buChar char="•"/>
            </a:pPr>
            <a:r>
              <a:rPr lang="en-NZ" sz="1100" dirty="0">
                <a:solidFill>
                  <a:schemeClr val="accent6">
                    <a:lumMod val="50000"/>
                  </a:schemeClr>
                </a:solidFill>
              </a:rPr>
              <a:t>IF FISHING ON LINE WEIGHTS 4KG, 6KG, 8KG, 10KG YOUR FISH </a:t>
            </a:r>
            <a:r>
              <a:rPr lang="en-NZ" sz="1100" b="1" dirty="0">
                <a:solidFill>
                  <a:schemeClr val="accent6">
                    <a:lumMod val="50000"/>
                  </a:schemeClr>
                </a:solidFill>
              </a:rPr>
              <a:t>MUST EQUAL OR EXCEED 2KG</a:t>
            </a:r>
            <a:r>
              <a:rPr lang="en-NZ" sz="1100" dirty="0">
                <a:solidFill>
                  <a:schemeClr val="accent6">
                    <a:lumMod val="50000"/>
                  </a:schemeClr>
                </a:solidFill>
              </a:rPr>
              <a:t>.</a:t>
            </a:r>
          </a:p>
          <a:p>
            <a:pPr marL="342900" indent="-342900">
              <a:lnSpc>
                <a:spcPct val="100000"/>
              </a:lnSpc>
              <a:buFont typeface="Arial" panose="020B0604020202020204" pitchFamily="34" charset="0"/>
              <a:buChar char="•"/>
            </a:pPr>
            <a:endParaRPr lang="en-NZ" sz="1100" dirty="0">
              <a:solidFill>
                <a:schemeClr val="accent6">
                  <a:lumMod val="50000"/>
                </a:schemeClr>
              </a:solidFill>
            </a:endParaRPr>
          </a:p>
          <a:p>
            <a:pPr marL="285750" indent="-285750">
              <a:lnSpc>
                <a:spcPct val="100000"/>
              </a:lnSpc>
              <a:buFont typeface="Arial" panose="020B0604020202020204" pitchFamily="34" charset="0"/>
              <a:buChar char="•"/>
            </a:pPr>
            <a:r>
              <a:rPr lang="en-NZ" sz="1100" dirty="0">
                <a:solidFill>
                  <a:schemeClr val="accent6">
                    <a:lumMod val="50000"/>
                  </a:schemeClr>
                </a:solidFill>
              </a:rPr>
              <a:t>All Marlin and Broadbill must equal or exceed 90kgs</a:t>
            </a:r>
          </a:p>
          <a:p>
            <a:pPr marL="285750" indent="-285750">
              <a:lnSpc>
                <a:spcPct val="100000"/>
              </a:lnSpc>
              <a:buFont typeface="Arial" panose="020B0604020202020204" pitchFamily="34" charset="0"/>
              <a:buChar char="•"/>
            </a:pPr>
            <a:r>
              <a:rPr lang="en-NZ" sz="1100" dirty="0" err="1">
                <a:solidFill>
                  <a:schemeClr val="accent6">
                    <a:lumMod val="50000"/>
                  </a:schemeClr>
                </a:solidFill>
              </a:rPr>
              <a:t>Shortbill</a:t>
            </a:r>
            <a:r>
              <a:rPr lang="en-NZ" sz="1100" dirty="0">
                <a:solidFill>
                  <a:schemeClr val="accent6">
                    <a:lumMod val="50000"/>
                  </a:schemeClr>
                </a:solidFill>
              </a:rPr>
              <a:t> Spearfish must equal or exceed 10kgs</a:t>
            </a:r>
          </a:p>
          <a:p>
            <a:pPr marL="285750" indent="-285750">
              <a:lnSpc>
                <a:spcPct val="100000"/>
              </a:lnSpc>
              <a:buFont typeface="Arial" panose="020B0604020202020204" pitchFamily="34" charset="0"/>
              <a:buChar char="•"/>
            </a:pPr>
            <a:r>
              <a:rPr lang="en-NZ" sz="1100" dirty="0">
                <a:solidFill>
                  <a:schemeClr val="accent6">
                    <a:lumMod val="50000"/>
                  </a:schemeClr>
                </a:solidFill>
              </a:rPr>
              <a:t>Kingfish must exceed 75cm LANDED AND MUST EQUAL OR EXCEED LINE WEIGHT </a:t>
            </a:r>
          </a:p>
          <a:p>
            <a:pPr marL="285750" indent="-285750">
              <a:lnSpc>
                <a:spcPct val="100000"/>
              </a:lnSpc>
              <a:buFont typeface="Arial" panose="020B0604020202020204" pitchFamily="34" charset="0"/>
              <a:buChar char="•"/>
            </a:pPr>
            <a:r>
              <a:rPr lang="en-NZ" sz="1100" dirty="0" err="1">
                <a:solidFill>
                  <a:schemeClr val="accent6">
                    <a:lumMod val="50000"/>
                  </a:schemeClr>
                </a:solidFill>
              </a:rPr>
              <a:t>Mahimahi</a:t>
            </a:r>
            <a:r>
              <a:rPr lang="en-NZ" sz="1100" dirty="0">
                <a:solidFill>
                  <a:schemeClr val="accent6">
                    <a:lumMod val="50000"/>
                  </a:schemeClr>
                </a:solidFill>
              </a:rPr>
              <a:t> must exceed 4kg on line weight of 15kgs or more.  10kg line weight or less no minimum fish weight</a:t>
            </a:r>
          </a:p>
          <a:p>
            <a:pPr marL="285750" indent="-285750">
              <a:lnSpc>
                <a:spcPct val="100000"/>
              </a:lnSpc>
              <a:buFont typeface="Arial" panose="020B0604020202020204" pitchFamily="34" charset="0"/>
              <a:buChar char="•"/>
            </a:pPr>
            <a:r>
              <a:rPr lang="en-NZ" sz="1100" dirty="0">
                <a:solidFill>
                  <a:schemeClr val="accent6">
                    <a:lumMod val="50000"/>
                  </a:schemeClr>
                </a:solidFill>
              </a:rPr>
              <a:t>Shark landed: must equal or exceed 40kg. </a:t>
            </a:r>
          </a:p>
          <a:p>
            <a:pPr>
              <a:lnSpc>
                <a:spcPct val="100000"/>
              </a:lnSpc>
            </a:pPr>
            <a:r>
              <a:rPr lang="en-NZ" sz="1100" dirty="0">
                <a:solidFill>
                  <a:schemeClr val="accent6">
                    <a:lumMod val="50000"/>
                  </a:schemeClr>
                </a:solidFill>
              </a:rPr>
              <a:t>                   Tagged: minimum length 122cm OR 4 FEET.</a:t>
            </a:r>
          </a:p>
          <a:p>
            <a:pPr marL="285750" indent="-285750">
              <a:lnSpc>
                <a:spcPct val="100000"/>
              </a:lnSpc>
              <a:buFont typeface="Arial" panose="020B0604020202020204" pitchFamily="34" charset="0"/>
              <a:buChar char="•"/>
            </a:pPr>
            <a:r>
              <a:rPr lang="en-NZ" sz="1100" dirty="0">
                <a:solidFill>
                  <a:schemeClr val="accent6">
                    <a:lumMod val="50000"/>
                  </a:schemeClr>
                </a:solidFill>
              </a:rPr>
              <a:t>Yellowfin Tuna: 10kg line or less the fish must equal or exceed the line weight. </a:t>
            </a:r>
          </a:p>
          <a:p>
            <a:pPr>
              <a:lnSpc>
                <a:spcPct val="100000"/>
              </a:lnSpc>
            </a:pPr>
            <a:r>
              <a:rPr lang="en-NZ" sz="1100" dirty="0">
                <a:solidFill>
                  <a:schemeClr val="accent6">
                    <a:lumMod val="50000"/>
                  </a:schemeClr>
                </a:solidFill>
              </a:rPr>
              <a:t>                                       15kg line the fish must equal 15kg or above</a:t>
            </a:r>
          </a:p>
          <a:p>
            <a:pPr marL="171450" indent="-171450">
              <a:lnSpc>
                <a:spcPct val="100000"/>
              </a:lnSpc>
              <a:buFont typeface="Arial" panose="020B0604020202020204" pitchFamily="34" charset="0"/>
              <a:buChar char="•"/>
            </a:pPr>
            <a:r>
              <a:rPr lang="en-NZ" sz="1100" dirty="0">
                <a:solidFill>
                  <a:schemeClr val="accent6">
                    <a:lumMod val="50000"/>
                  </a:schemeClr>
                </a:solidFill>
              </a:rPr>
              <a:t>TUNA, (BLUEFIN, BIG EYE, BUTTERFLY) MUST EQUAL OR EXCEED THE LINE WEIGHT – Line weight must BE: 1kg, 2kg , 3kg, 4kg, 6kg, 8kg, 10kg, 15kg, 24kg, 37kg, 60kg,</a:t>
            </a:r>
          </a:p>
          <a:p>
            <a:pPr marL="171450" indent="-171450">
              <a:lnSpc>
                <a:spcPct val="100000"/>
              </a:lnSpc>
              <a:buFont typeface="Arial" panose="020B0604020202020204" pitchFamily="34" charset="0"/>
              <a:buChar char="•"/>
            </a:pPr>
            <a:endParaRPr lang="en-NZ" sz="1100" dirty="0">
              <a:solidFill>
                <a:schemeClr val="accent6">
                  <a:lumMod val="50000"/>
                </a:schemeClr>
              </a:solidFill>
            </a:endParaRPr>
          </a:p>
          <a:p>
            <a:pPr>
              <a:lnSpc>
                <a:spcPct val="100000"/>
              </a:lnSpc>
            </a:pPr>
            <a:endParaRPr lang="en-NZ" sz="1100" dirty="0">
              <a:solidFill>
                <a:schemeClr val="accent6">
                  <a:lumMod val="50000"/>
                </a:schemeClr>
              </a:solidFill>
            </a:endParaRPr>
          </a:p>
          <a:p>
            <a:pPr>
              <a:lnSpc>
                <a:spcPct val="100000"/>
              </a:lnSpc>
            </a:pPr>
            <a:endParaRPr lang="en-NZ" sz="1100" dirty="0">
              <a:solidFill>
                <a:schemeClr val="accent6">
                  <a:lumMod val="50000"/>
                </a:schemeClr>
              </a:solidFill>
            </a:endParaRPr>
          </a:p>
          <a:p>
            <a:pPr marL="342900" indent="-342900">
              <a:buFont typeface="Arial" panose="020B0604020202020204" pitchFamily="34" charset="0"/>
              <a:buChar char="•"/>
            </a:pPr>
            <a:endParaRPr lang="en-NZ" sz="2000" dirty="0">
              <a:solidFill>
                <a:schemeClr val="bg1">
                  <a:lumMod val="50000"/>
                </a:schemeClr>
              </a:solidFill>
            </a:endParaRPr>
          </a:p>
          <a:p>
            <a:endParaRPr lang="en-NZ" sz="1900" b="1" dirty="0">
              <a:solidFill>
                <a:schemeClr val="bg1">
                  <a:lumMod val="50000"/>
                </a:schemeClr>
              </a:solidFill>
            </a:endParaRPr>
          </a:p>
          <a:p>
            <a:endParaRPr lang="en-NZ" b="1" dirty="0"/>
          </a:p>
          <a:p>
            <a:endParaRPr lang="en-NZ" dirty="0"/>
          </a:p>
        </p:txBody>
      </p:sp>
      <p:sp>
        <p:nvSpPr>
          <p:cNvPr id="4" name="TextBox 3"/>
          <p:cNvSpPr txBox="1"/>
          <p:nvPr/>
        </p:nvSpPr>
        <p:spPr>
          <a:xfrm>
            <a:off x="1056538" y="5358572"/>
            <a:ext cx="8603673" cy="1354217"/>
          </a:xfrm>
          <a:prstGeom prst="rect">
            <a:avLst/>
          </a:prstGeom>
          <a:noFill/>
        </p:spPr>
        <p:txBody>
          <a:bodyPr wrap="square" rtlCol="0">
            <a:spAutoFit/>
          </a:bodyPr>
          <a:lstStyle/>
          <a:p>
            <a:r>
              <a:rPr lang="en-NZ" sz="1400" dirty="0">
                <a:solidFill>
                  <a:schemeClr val="bg1"/>
                </a:solidFill>
              </a:rPr>
              <a:t>ONLY 3 FISH PER SPECIES PER ANGLER PER DAY COUNT TOWARDS POINTS.</a:t>
            </a:r>
          </a:p>
          <a:p>
            <a:r>
              <a:rPr lang="en-NZ" sz="1400" dirty="0">
                <a:solidFill>
                  <a:schemeClr val="bg1"/>
                </a:solidFill>
              </a:rPr>
              <a:t>YOUR NATIONALS RECORDER OR </a:t>
            </a:r>
            <a:r>
              <a:rPr lang="en-US" sz="1400" dirty="0">
                <a:solidFill>
                  <a:schemeClr val="bg1"/>
                </a:solidFill>
              </a:rPr>
              <a:t>NZSFC RECORDER </a:t>
            </a:r>
            <a:r>
              <a:rPr lang="en-NZ" sz="1400" dirty="0">
                <a:solidFill>
                  <a:schemeClr val="bg1"/>
                </a:solidFill>
              </a:rPr>
              <a:t>WILL ONLY PUT FORWARD THE BEST 3 FISH</a:t>
            </a:r>
          </a:p>
          <a:p>
            <a:r>
              <a:rPr lang="en-NZ" dirty="0">
                <a:solidFill>
                  <a:schemeClr val="bg1"/>
                </a:solidFill>
              </a:rPr>
              <a:t> </a:t>
            </a:r>
          </a:p>
          <a:p>
            <a:endParaRPr lang="en-NZ" dirty="0">
              <a:solidFill>
                <a:schemeClr val="bg1"/>
              </a:solidFill>
            </a:endParaRPr>
          </a:p>
          <a:p>
            <a:endParaRPr lang="en-NZ" dirty="0"/>
          </a:p>
        </p:txBody>
      </p:sp>
    </p:spTree>
    <p:extLst>
      <p:ext uri="{BB962C8B-B14F-4D97-AF65-F5344CB8AC3E}">
        <p14:creationId xmlns:p14="http://schemas.microsoft.com/office/powerpoint/2010/main" val="931645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CA33-FE72-4BFA-B0DC-F4522281688E}"/>
              </a:ext>
            </a:extLst>
          </p:cNvPr>
          <p:cNvSpPr>
            <a:spLocks noGrp="1"/>
          </p:cNvSpPr>
          <p:nvPr>
            <p:ph type="title"/>
          </p:nvPr>
        </p:nvSpPr>
        <p:spPr>
          <a:xfrm>
            <a:off x="363479" y="-632279"/>
            <a:ext cx="11029615" cy="2147467"/>
          </a:xfrm>
        </p:spPr>
        <p:txBody>
          <a:bodyPr/>
          <a:lstStyle/>
          <a:p>
            <a:r>
              <a:rPr lang="en-NZ" dirty="0"/>
              <a:t>Line weight vs species</a:t>
            </a:r>
          </a:p>
        </p:txBody>
      </p:sp>
      <p:sp>
        <p:nvSpPr>
          <p:cNvPr id="3" name="Text Placeholder 2">
            <a:extLst>
              <a:ext uri="{FF2B5EF4-FFF2-40B4-BE49-F238E27FC236}">
                <a16:creationId xmlns:a16="http://schemas.microsoft.com/office/drawing/2014/main" id="{EBA13612-5CF6-4C79-A1B9-727122CF212C}"/>
              </a:ext>
            </a:extLst>
          </p:cNvPr>
          <p:cNvSpPr>
            <a:spLocks noGrp="1"/>
          </p:cNvSpPr>
          <p:nvPr>
            <p:ph type="body" idx="1"/>
          </p:nvPr>
        </p:nvSpPr>
        <p:spPr>
          <a:xfrm>
            <a:off x="363478" y="1645814"/>
            <a:ext cx="11029615" cy="600556"/>
          </a:xfrm>
        </p:spPr>
        <p:txBody>
          <a:bodyPr>
            <a:normAutofit/>
          </a:bodyPr>
          <a:lstStyle/>
          <a:p>
            <a:r>
              <a:rPr lang="en-NZ" sz="2800" dirty="0"/>
              <a:t>Species section 1                                species section 2</a:t>
            </a:r>
          </a:p>
        </p:txBody>
      </p:sp>
      <p:sp>
        <p:nvSpPr>
          <p:cNvPr id="7" name="Content Placeholder 5">
            <a:extLst>
              <a:ext uri="{FF2B5EF4-FFF2-40B4-BE49-F238E27FC236}">
                <a16:creationId xmlns:a16="http://schemas.microsoft.com/office/drawing/2014/main" id="{1A0EE50C-4CDC-4380-B210-F3EE4F84CCF4}"/>
              </a:ext>
            </a:extLst>
          </p:cNvPr>
          <p:cNvSpPr txBox="1">
            <a:spLocks/>
          </p:cNvSpPr>
          <p:nvPr/>
        </p:nvSpPr>
        <p:spPr>
          <a:xfrm>
            <a:off x="363478" y="2492096"/>
            <a:ext cx="5194771" cy="2934999"/>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NZ" sz="1600" dirty="0"/>
              <a:t>Black &amp; Blue Marlin, Broadbill, </a:t>
            </a:r>
            <a:r>
              <a:rPr lang="en-NZ" sz="1600" dirty="0" err="1"/>
              <a:t>Shortbill</a:t>
            </a:r>
            <a:r>
              <a:rPr lang="en-NZ" sz="1600" dirty="0"/>
              <a:t> Spearfish, Striped Marlin, </a:t>
            </a:r>
            <a:r>
              <a:rPr lang="en-NZ" sz="1600" dirty="0" err="1"/>
              <a:t>Mahimahi</a:t>
            </a:r>
            <a:r>
              <a:rPr lang="en-NZ" sz="1600" dirty="0"/>
              <a:t>, Shark, Tuna (yellowfin, bluefin, bigeye, butterfly), Yellowtail</a:t>
            </a:r>
          </a:p>
          <a:p>
            <a:pPr marL="0" indent="0">
              <a:buNone/>
            </a:pPr>
            <a:endParaRPr lang="en-NZ" sz="1600" dirty="0"/>
          </a:p>
          <a:p>
            <a:r>
              <a:rPr lang="en-NZ" sz="1600" dirty="0"/>
              <a:t>Line weight must: 1kg, 2kg , 3kg, 4kg, 6kg, 8kg, 10kg, 15kg, 24kg, 37kg, 60kg,</a:t>
            </a:r>
            <a:endParaRPr lang="en-NZ" sz="2800" dirty="0"/>
          </a:p>
          <a:p>
            <a:endParaRPr lang="en-NZ" sz="2800" dirty="0"/>
          </a:p>
        </p:txBody>
      </p:sp>
      <p:sp>
        <p:nvSpPr>
          <p:cNvPr id="8" name="Content Placeholder 5">
            <a:extLst>
              <a:ext uri="{FF2B5EF4-FFF2-40B4-BE49-F238E27FC236}">
                <a16:creationId xmlns:a16="http://schemas.microsoft.com/office/drawing/2014/main" id="{08688C03-AD88-4764-B7FB-59DD4EDB4400}"/>
              </a:ext>
            </a:extLst>
          </p:cNvPr>
          <p:cNvSpPr txBox="1">
            <a:spLocks/>
          </p:cNvSpPr>
          <p:nvPr/>
        </p:nvSpPr>
        <p:spPr>
          <a:xfrm>
            <a:off x="6198322" y="2492095"/>
            <a:ext cx="5194771" cy="2934999"/>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NZ" sz="1600" dirty="0"/>
              <a:t>Tuna (Slender &amp; Skipjack), Albacore, Snapper, Kahawai, Trevally</a:t>
            </a:r>
          </a:p>
          <a:p>
            <a:pPr marL="0" indent="0">
              <a:buNone/>
            </a:pPr>
            <a:endParaRPr lang="en-NZ" sz="1400" dirty="0"/>
          </a:p>
          <a:p>
            <a:pPr marL="0" indent="0">
              <a:buNone/>
            </a:pPr>
            <a:endParaRPr lang="en-NZ" sz="1400" dirty="0"/>
          </a:p>
          <a:p>
            <a:r>
              <a:rPr lang="en-NZ" sz="1600" dirty="0"/>
              <a:t>Line weight must: 1kg, 2kg , 3kg, 4kg, 6kg, 8kg, 10kg, </a:t>
            </a:r>
            <a:endParaRPr lang="en-NZ" sz="2800" dirty="0"/>
          </a:p>
        </p:txBody>
      </p:sp>
    </p:spTree>
    <p:extLst>
      <p:ext uri="{BB962C8B-B14F-4D97-AF65-F5344CB8AC3E}">
        <p14:creationId xmlns:p14="http://schemas.microsoft.com/office/powerpoint/2010/main" val="1459327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CA33-FE72-4BFA-B0DC-F4522281688E}"/>
              </a:ext>
            </a:extLst>
          </p:cNvPr>
          <p:cNvSpPr>
            <a:spLocks noGrp="1"/>
          </p:cNvSpPr>
          <p:nvPr>
            <p:ph type="ctrTitle"/>
          </p:nvPr>
        </p:nvSpPr>
        <p:spPr>
          <a:xfrm>
            <a:off x="404546" y="562064"/>
            <a:ext cx="10993549" cy="728989"/>
          </a:xfrm>
        </p:spPr>
        <p:txBody>
          <a:bodyPr/>
          <a:lstStyle/>
          <a:p>
            <a:r>
              <a:rPr lang="en-NZ" dirty="0"/>
              <a:t>Tagged FISH</a:t>
            </a:r>
          </a:p>
        </p:txBody>
      </p:sp>
      <p:sp>
        <p:nvSpPr>
          <p:cNvPr id="6" name="TextBox 5">
            <a:extLst>
              <a:ext uri="{FF2B5EF4-FFF2-40B4-BE49-F238E27FC236}">
                <a16:creationId xmlns:a16="http://schemas.microsoft.com/office/drawing/2014/main" id="{1B15A424-9FAE-4473-9E10-A6F5B40E85A6}"/>
              </a:ext>
            </a:extLst>
          </p:cNvPr>
          <p:cNvSpPr txBox="1"/>
          <p:nvPr/>
        </p:nvSpPr>
        <p:spPr>
          <a:xfrm>
            <a:off x="508457" y="4694865"/>
            <a:ext cx="11262465" cy="1508105"/>
          </a:xfrm>
          <a:prstGeom prst="rect">
            <a:avLst/>
          </a:prstGeom>
          <a:noFill/>
        </p:spPr>
        <p:txBody>
          <a:bodyPr wrap="square" rtlCol="0">
            <a:spAutoFit/>
          </a:bodyPr>
          <a:lstStyle/>
          <a:p>
            <a:pPr marL="285750" indent="-285750">
              <a:buFont typeface="Arial" panose="020B0604020202020204" pitchFamily="34" charset="0"/>
              <a:buChar char="•"/>
            </a:pPr>
            <a:r>
              <a:rPr lang="en-NZ" sz="1400" dirty="0">
                <a:solidFill>
                  <a:schemeClr val="bg1"/>
                </a:solidFill>
              </a:rPr>
              <a:t>A PHOTO OR THE FISH AND TAG MUST BE TEXT / EMAILED TO YOUR CLUB RECORDER </a:t>
            </a:r>
          </a:p>
          <a:p>
            <a:pPr marL="285750" indent="-285750">
              <a:buFont typeface="Arial" panose="020B0604020202020204" pitchFamily="34" charset="0"/>
              <a:buChar char="•"/>
            </a:pPr>
            <a:r>
              <a:rPr lang="en-NZ" sz="1400" dirty="0">
                <a:solidFill>
                  <a:schemeClr val="bg1"/>
                </a:solidFill>
              </a:rPr>
              <a:t>TAGS AVAILABLE AT YOUR CLUB </a:t>
            </a:r>
          </a:p>
          <a:p>
            <a:pPr marL="285750" indent="-285750">
              <a:buFont typeface="Arial" panose="020B0604020202020204" pitchFamily="34" charset="0"/>
              <a:buChar char="•"/>
            </a:pPr>
            <a:r>
              <a:rPr lang="en-NZ" sz="1400" dirty="0">
                <a:solidFill>
                  <a:schemeClr val="bg1"/>
                </a:solidFill>
              </a:rPr>
              <a:t>PLEASE POST YOUR TAG CARD TO THE ADDRESS ON THE CARD.  THE WEIGHMASTER IS NOT RESPONSIBLE FOR YOUR TAG CARD</a:t>
            </a:r>
          </a:p>
          <a:p>
            <a:pPr marL="285750" indent="-285750">
              <a:buFont typeface="Arial" panose="020B0604020202020204" pitchFamily="34" charset="0"/>
              <a:buChar char="•"/>
            </a:pPr>
            <a:endParaRPr lang="en-NZ" sz="1600" dirty="0">
              <a:solidFill>
                <a:schemeClr val="bg1"/>
              </a:solidFill>
            </a:endParaRPr>
          </a:p>
          <a:p>
            <a:r>
              <a:rPr lang="en-NZ" dirty="0">
                <a:solidFill>
                  <a:srgbClr val="00B0F0"/>
                </a:solidFill>
              </a:rPr>
              <a:t>       Please make sure your line weight, day and time the fish was tagged is noted on the card.  </a:t>
            </a:r>
          </a:p>
          <a:p>
            <a:pPr marL="285750" indent="-285750">
              <a:buFont typeface="Arial" panose="020B0604020202020204" pitchFamily="34" charset="0"/>
              <a:buChar char="•"/>
            </a:pPr>
            <a:endParaRPr lang="en-NZ" sz="1600" dirty="0">
              <a:solidFill>
                <a:schemeClr val="bg1"/>
              </a:solidFill>
            </a:endParaRPr>
          </a:p>
        </p:txBody>
      </p:sp>
      <p:sp>
        <p:nvSpPr>
          <p:cNvPr id="8" name="Rectangle 7"/>
          <p:cNvSpPr/>
          <p:nvPr/>
        </p:nvSpPr>
        <p:spPr>
          <a:xfrm>
            <a:off x="508457" y="3428666"/>
            <a:ext cx="4768421" cy="1200329"/>
          </a:xfrm>
          <a:prstGeom prst="rect">
            <a:avLst/>
          </a:prstGeom>
        </p:spPr>
        <p:txBody>
          <a:bodyPr wrap="none">
            <a:spAutoFit/>
          </a:bodyPr>
          <a:lstStyle/>
          <a:p>
            <a:endParaRPr lang="en-NZ" sz="3600" dirty="0">
              <a:solidFill>
                <a:schemeClr val="bg1"/>
              </a:solidFill>
            </a:endParaRPr>
          </a:p>
          <a:p>
            <a:r>
              <a:rPr lang="en-NZ" sz="3600" dirty="0">
                <a:solidFill>
                  <a:schemeClr val="bg1"/>
                </a:solidFill>
              </a:rPr>
              <a:t>TAGGING PROCEDURES</a:t>
            </a:r>
          </a:p>
        </p:txBody>
      </p:sp>
      <p:sp>
        <p:nvSpPr>
          <p:cNvPr id="9" name="TextBox 8"/>
          <p:cNvSpPr txBox="1"/>
          <p:nvPr/>
        </p:nvSpPr>
        <p:spPr>
          <a:xfrm>
            <a:off x="137160" y="2762631"/>
            <a:ext cx="12054840" cy="1200329"/>
          </a:xfrm>
          <a:prstGeom prst="rect">
            <a:avLst/>
          </a:prstGeom>
          <a:solidFill>
            <a:schemeClr val="bg1"/>
          </a:solidFill>
        </p:spPr>
        <p:txBody>
          <a:bodyPr wrap="square" rtlCol="0">
            <a:spAutoFit/>
          </a:bodyPr>
          <a:lstStyle/>
          <a:p>
            <a:endParaRPr lang="en-NZ" dirty="0"/>
          </a:p>
          <a:p>
            <a:endParaRPr lang="en-NZ" dirty="0"/>
          </a:p>
          <a:p>
            <a:endParaRPr lang="en-NZ" dirty="0"/>
          </a:p>
          <a:p>
            <a:endParaRPr lang="en-NZ" dirty="0"/>
          </a:p>
        </p:txBody>
      </p:sp>
      <p:sp>
        <p:nvSpPr>
          <p:cNvPr id="3" name="Text Placeholder 2">
            <a:extLst>
              <a:ext uri="{FF2B5EF4-FFF2-40B4-BE49-F238E27FC236}">
                <a16:creationId xmlns:a16="http://schemas.microsoft.com/office/drawing/2014/main" id="{EBA13612-5CF6-4C79-A1B9-727122CF212C}"/>
              </a:ext>
            </a:extLst>
          </p:cNvPr>
          <p:cNvSpPr>
            <a:spLocks noGrp="1"/>
          </p:cNvSpPr>
          <p:nvPr>
            <p:ph type="subTitle" idx="1"/>
          </p:nvPr>
        </p:nvSpPr>
        <p:spPr>
          <a:xfrm>
            <a:off x="508457" y="1291053"/>
            <a:ext cx="10993546" cy="2195097"/>
          </a:xfrm>
        </p:spPr>
        <p:txBody>
          <a:bodyPr>
            <a:noAutofit/>
          </a:bodyPr>
          <a:lstStyle/>
          <a:p>
            <a:r>
              <a:rPr lang="en-NZ" sz="1800" dirty="0"/>
              <a:t>POINTS FORMULA:  </a:t>
            </a:r>
          </a:p>
          <a:p>
            <a:r>
              <a:rPr lang="en-NZ" sz="1800" dirty="0"/>
              <a:t>600 points:  </a:t>
            </a:r>
            <a:r>
              <a:rPr lang="en-NZ" sz="1800" dirty="0">
                <a:solidFill>
                  <a:schemeClr val="bg1">
                    <a:lumMod val="50000"/>
                  </a:schemeClr>
                </a:solidFill>
              </a:rPr>
              <a:t>Blue &amp; black marlin, broadbill, striped marlin</a:t>
            </a:r>
          </a:p>
          <a:p>
            <a:r>
              <a:rPr lang="en-NZ" sz="1800" dirty="0"/>
              <a:t>150 points:  </a:t>
            </a:r>
            <a:r>
              <a:rPr lang="en-NZ" sz="1800" dirty="0">
                <a:solidFill>
                  <a:schemeClr val="bg1">
                    <a:lumMod val="50000"/>
                  </a:schemeClr>
                </a:solidFill>
              </a:rPr>
              <a:t>Tuna (yellowfin, </a:t>
            </a:r>
            <a:r>
              <a:rPr lang="en-NZ" sz="1800" dirty="0" err="1">
                <a:solidFill>
                  <a:schemeClr val="bg1">
                    <a:lumMod val="50000"/>
                  </a:schemeClr>
                </a:solidFill>
              </a:rPr>
              <a:t>bluefin</a:t>
            </a:r>
            <a:r>
              <a:rPr lang="en-NZ" sz="1800" dirty="0">
                <a:solidFill>
                  <a:schemeClr val="bg1">
                    <a:lumMod val="50000"/>
                  </a:schemeClr>
                </a:solidFill>
              </a:rPr>
              <a:t>, bigeye, butterfly)</a:t>
            </a:r>
          </a:p>
          <a:p>
            <a:r>
              <a:rPr lang="en-NZ" sz="1800" dirty="0"/>
              <a:t>100 points: </a:t>
            </a:r>
            <a:r>
              <a:rPr lang="en-NZ" sz="1800" dirty="0">
                <a:solidFill>
                  <a:schemeClr val="bg1">
                    <a:lumMod val="50000"/>
                  </a:schemeClr>
                </a:solidFill>
              </a:rPr>
              <a:t>Spearfish, shark </a:t>
            </a:r>
            <a:r>
              <a:rPr lang="en-NZ" sz="1100" dirty="0">
                <a:solidFill>
                  <a:schemeClr val="bg1">
                    <a:lumMod val="50000"/>
                  </a:schemeClr>
                </a:solidFill>
              </a:rPr>
              <a:t>(</a:t>
            </a:r>
            <a:r>
              <a:rPr lang="en-NZ" sz="1100" dirty="0">
                <a:solidFill>
                  <a:schemeClr val="accent6">
                    <a:lumMod val="50000"/>
                  </a:schemeClr>
                </a:solidFill>
              </a:rPr>
              <a:t>minimum length 122cm)</a:t>
            </a:r>
            <a:endParaRPr lang="en-NZ" sz="1800" dirty="0">
              <a:solidFill>
                <a:schemeClr val="bg1">
                  <a:lumMod val="50000"/>
                </a:schemeClr>
              </a:solidFill>
            </a:endParaRPr>
          </a:p>
          <a:p>
            <a:r>
              <a:rPr lang="en-NZ" sz="1800" dirty="0"/>
              <a:t>25 points: </a:t>
            </a:r>
            <a:r>
              <a:rPr lang="en-NZ" sz="1800" dirty="0">
                <a:solidFill>
                  <a:schemeClr val="bg1">
                    <a:lumMod val="50000"/>
                  </a:schemeClr>
                </a:solidFill>
              </a:rPr>
              <a:t>yellowtail Kingfish </a:t>
            </a:r>
            <a:r>
              <a:rPr lang="en-NZ" sz="1100" dirty="0">
                <a:solidFill>
                  <a:schemeClr val="bg1">
                    <a:lumMod val="50000"/>
                  </a:schemeClr>
                </a:solidFill>
              </a:rPr>
              <a:t>(</a:t>
            </a:r>
            <a:r>
              <a:rPr lang="en-NZ" sz="1100" dirty="0">
                <a:solidFill>
                  <a:schemeClr val="accent6">
                    <a:lumMod val="50000"/>
                  </a:schemeClr>
                </a:solidFill>
              </a:rPr>
              <a:t>minimum length 75cm)</a:t>
            </a:r>
            <a:endParaRPr lang="en-NZ" sz="1100" dirty="0">
              <a:solidFill>
                <a:schemeClr val="bg1">
                  <a:lumMod val="50000"/>
                </a:schemeClr>
              </a:solidFill>
            </a:endParaRPr>
          </a:p>
          <a:p>
            <a:endParaRPr lang="en-NZ" sz="1800" dirty="0">
              <a:solidFill>
                <a:schemeClr val="bg1">
                  <a:lumMod val="50000"/>
                </a:schemeClr>
              </a:solidFill>
            </a:endParaRPr>
          </a:p>
        </p:txBody>
      </p:sp>
    </p:spTree>
    <p:extLst>
      <p:ext uri="{BB962C8B-B14F-4D97-AF65-F5344CB8AC3E}">
        <p14:creationId xmlns:p14="http://schemas.microsoft.com/office/powerpoint/2010/main" val="19851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124F-180E-4C70-AFF9-46030A755D1B}"/>
              </a:ext>
            </a:extLst>
          </p:cNvPr>
          <p:cNvSpPr>
            <a:spLocks noGrp="1"/>
          </p:cNvSpPr>
          <p:nvPr>
            <p:ph type="title"/>
          </p:nvPr>
        </p:nvSpPr>
        <p:spPr>
          <a:xfrm>
            <a:off x="419982" y="0"/>
            <a:ext cx="11029616" cy="1403857"/>
          </a:xfrm>
        </p:spPr>
        <p:txBody>
          <a:bodyPr>
            <a:normAutofit/>
          </a:bodyPr>
          <a:lstStyle/>
          <a:p>
            <a:r>
              <a:rPr lang="en-NZ" dirty="0">
                <a:solidFill>
                  <a:schemeClr val="accent6">
                    <a:lumMod val="75000"/>
                  </a:schemeClr>
                </a:solidFill>
              </a:rPr>
              <a:t>TAGGED points vs Weighted based points</a:t>
            </a:r>
          </a:p>
        </p:txBody>
      </p:sp>
      <p:sp>
        <p:nvSpPr>
          <p:cNvPr id="3" name="Text Placeholder 2">
            <a:extLst>
              <a:ext uri="{FF2B5EF4-FFF2-40B4-BE49-F238E27FC236}">
                <a16:creationId xmlns:a16="http://schemas.microsoft.com/office/drawing/2014/main" id="{6E7662F5-A477-4290-A175-F818B5B44D7B}"/>
              </a:ext>
            </a:extLst>
          </p:cNvPr>
          <p:cNvSpPr>
            <a:spLocks noGrp="1"/>
          </p:cNvSpPr>
          <p:nvPr>
            <p:ph type="body" idx="1"/>
          </p:nvPr>
        </p:nvSpPr>
        <p:spPr>
          <a:xfrm>
            <a:off x="581191" y="1964945"/>
            <a:ext cx="5194769" cy="557784"/>
          </a:xfrm>
        </p:spPr>
        <p:txBody>
          <a:bodyPr/>
          <a:lstStyle/>
          <a:p>
            <a:r>
              <a:rPr lang="en-NZ" dirty="0">
                <a:solidFill>
                  <a:schemeClr val="accent1">
                    <a:lumMod val="75000"/>
                  </a:schemeClr>
                </a:solidFill>
              </a:rPr>
              <a:t>TAGGED POINTS	</a:t>
            </a:r>
          </a:p>
        </p:txBody>
      </p:sp>
      <p:sp>
        <p:nvSpPr>
          <p:cNvPr id="5" name="Text Placeholder 4">
            <a:extLst>
              <a:ext uri="{FF2B5EF4-FFF2-40B4-BE49-F238E27FC236}">
                <a16:creationId xmlns:a16="http://schemas.microsoft.com/office/drawing/2014/main" id="{6979ACAA-5D90-45AE-8B02-2D1BE0A1609A}"/>
              </a:ext>
            </a:extLst>
          </p:cNvPr>
          <p:cNvSpPr>
            <a:spLocks noGrp="1"/>
          </p:cNvSpPr>
          <p:nvPr>
            <p:ph type="body" sz="quarter" idx="3"/>
          </p:nvPr>
        </p:nvSpPr>
        <p:spPr>
          <a:xfrm>
            <a:off x="6096001" y="1957926"/>
            <a:ext cx="5194770" cy="553373"/>
          </a:xfrm>
        </p:spPr>
        <p:txBody>
          <a:bodyPr/>
          <a:lstStyle/>
          <a:p>
            <a:r>
              <a:rPr lang="en-NZ" dirty="0">
                <a:solidFill>
                  <a:schemeClr val="accent1">
                    <a:lumMod val="75000"/>
                  </a:schemeClr>
                </a:solidFill>
              </a:rPr>
              <a:t>LANDED POINTS</a:t>
            </a:r>
          </a:p>
        </p:txBody>
      </p:sp>
      <p:sp>
        <p:nvSpPr>
          <p:cNvPr id="6" name="Content Placeholder 5">
            <a:extLst>
              <a:ext uri="{FF2B5EF4-FFF2-40B4-BE49-F238E27FC236}">
                <a16:creationId xmlns:a16="http://schemas.microsoft.com/office/drawing/2014/main" id="{8B5FA594-8E3D-41EE-B0D6-3D9ACECAE2D7}"/>
              </a:ext>
            </a:extLst>
          </p:cNvPr>
          <p:cNvSpPr>
            <a:spLocks noGrp="1"/>
          </p:cNvSpPr>
          <p:nvPr>
            <p:ph sz="quarter" idx="4"/>
          </p:nvPr>
        </p:nvSpPr>
        <p:spPr>
          <a:xfrm>
            <a:off x="6254827" y="2511299"/>
            <a:ext cx="5194771" cy="2934999"/>
          </a:xfrm>
        </p:spPr>
        <p:txBody>
          <a:bodyPr/>
          <a:lstStyle/>
          <a:p>
            <a:r>
              <a:rPr lang="en-NZ" dirty="0"/>
              <a:t>Use the standard formula</a:t>
            </a:r>
          </a:p>
          <a:p>
            <a:r>
              <a:rPr lang="en-NZ" sz="1800" dirty="0"/>
              <a:t>WEIGHT OF FISH ÷ LINE WEIGHT X 100 =</a:t>
            </a:r>
          </a:p>
          <a:p>
            <a:r>
              <a:rPr lang="en-NZ" sz="1800" b="1" dirty="0"/>
              <a:t>75 cm in length minimum</a:t>
            </a:r>
          </a:p>
          <a:p>
            <a:endParaRPr lang="en-NZ" dirty="0"/>
          </a:p>
        </p:txBody>
      </p:sp>
      <p:sp>
        <p:nvSpPr>
          <p:cNvPr id="9" name="Content Placeholder 5">
            <a:extLst>
              <a:ext uri="{FF2B5EF4-FFF2-40B4-BE49-F238E27FC236}">
                <a16:creationId xmlns:a16="http://schemas.microsoft.com/office/drawing/2014/main" id="{E0121E78-78E6-457F-B711-310FC4FBD2AB}"/>
              </a:ext>
            </a:extLst>
          </p:cNvPr>
          <p:cNvSpPr txBox="1">
            <a:spLocks/>
          </p:cNvSpPr>
          <p:nvPr/>
        </p:nvSpPr>
        <p:spPr>
          <a:xfrm>
            <a:off x="537816" y="2522730"/>
            <a:ext cx="5194771" cy="1523060"/>
          </a:xfrm>
          <a:prstGeom prst="rect">
            <a:avLst/>
          </a:prstGeom>
        </p:spPr>
        <p:txBody>
          <a:bodyPr vert="horz" lIns="91440" tIns="45720" rIns="91440" bIns="45720" rtlCol="0" anchor="t">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NZ" dirty="0"/>
              <a:t>Regardless of line weight (see accepted line weights below)  a tagged yellowtail kingfish is worth </a:t>
            </a:r>
            <a:r>
              <a:rPr lang="en-NZ" sz="1600" b="1" dirty="0"/>
              <a:t>only</a:t>
            </a:r>
            <a:r>
              <a:rPr lang="en-NZ" sz="1600" dirty="0"/>
              <a:t>  25 points.</a:t>
            </a:r>
          </a:p>
          <a:p>
            <a:r>
              <a:rPr lang="en-NZ" sz="1600" dirty="0"/>
              <a:t>75cm or greater in length</a:t>
            </a:r>
          </a:p>
          <a:p>
            <a:endParaRPr lang="en-NZ" sz="1600" dirty="0"/>
          </a:p>
          <a:p>
            <a:pPr marL="0" indent="0">
              <a:buNone/>
            </a:pPr>
            <a:endParaRPr lang="en-NZ" sz="1600" dirty="0"/>
          </a:p>
          <a:p>
            <a:pPr marL="0" indent="0">
              <a:buNone/>
            </a:pPr>
            <a:endParaRPr lang="en-NZ" sz="2800" dirty="0"/>
          </a:p>
          <a:p>
            <a:endParaRPr lang="en-NZ" sz="2800" dirty="0"/>
          </a:p>
        </p:txBody>
      </p:sp>
      <p:pic>
        <p:nvPicPr>
          <p:cNvPr id="15" name="Graphic 14" descr="Fish">
            <a:extLst>
              <a:ext uri="{FF2B5EF4-FFF2-40B4-BE49-F238E27FC236}">
                <a16:creationId xmlns:a16="http://schemas.microsoft.com/office/drawing/2014/main" id="{263E58D2-5996-4C50-80A5-136AB9D22B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3444" y="2727401"/>
            <a:ext cx="772307" cy="772307"/>
          </a:xfrm>
          <a:prstGeom prst="rect">
            <a:avLst/>
          </a:prstGeom>
        </p:spPr>
      </p:pic>
      <p:sp>
        <p:nvSpPr>
          <p:cNvPr id="4" name="TextBox 3">
            <a:extLst>
              <a:ext uri="{FF2B5EF4-FFF2-40B4-BE49-F238E27FC236}">
                <a16:creationId xmlns:a16="http://schemas.microsoft.com/office/drawing/2014/main" id="{C52FE27B-CF9E-47BE-0BDF-EB061151ED43}"/>
              </a:ext>
            </a:extLst>
          </p:cNvPr>
          <p:cNvSpPr txBox="1"/>
          <p:nvPr/>
        </p:nvSpPr>
        <p:spPr>
          <a:xfrm>
            <a:off x="1035170" y="5020574"/>
            <a:ext cx="8737328" cy="369332"/>
          </a:xfrm>
          <a:prstGeom prst="rect">
            <a:avLst/>
          </a:prstGeom>
          <a:noFill/>
        </p:spPr>
        <p:txBody>
          <a:bodyPr wrap="none" rtlCol="0">
            <a:spAutoFit/>
          </a:bodyPr>
          <a:lstStyle/>
          <a:p>
            <a:r>
              <a:rPr lang="en-US" dirty="0"/>
              <a:t>Please note the measure and release section of the nationals has been </a:t>
            </a:r>
            <a:r>
              <a:rPr lang="en-US" u="sng" dirty="0"/>
              <a:t>discontinued</a:t>
            </a:r>
            <a:endParaRPr lang="en-NZ" u="sng" dirty="0"/>
          </a:p>
        </p:txBody>
      </p:sp>
      <p:sp>
        <p:nvSpPr>
          <p:cNvPr id="8" name="Text Placeholder 2">
            <a:extLst>
              <a:ext uri="{FF2B5EF4-FFF2-40B4-BE49-F238E27FC236}">
                <a16:creationId xmlns:a16="http://schemas.microsoft.com/office/drawing/2014/main" id="{193B08FC-A25D-1107-F442-EA79D76E6122}"/>
              </a:ext>
            </a:extLst>
          </p:cNvPr>
          <p:cNvSpPr txBox="1">
            <a:spLocks/>
          </p:cNvSpPr>
          <p:nvPr/>
        </p:nvSpPr>
        <p:spPr>
          <a:xfrm>
            <a:off x="742402" y="4474220"/>
            <a:ext cx="5194769" cy="557784"/>
          </a:xfrm>
          <a:prstGeom prst="rect">
            <a:avLst/>
          </a:prstGeom>
        </p:spPr>
        <p:txBody>
          <a:bodyPr vert="horz" lIns="91440" tIns="45720" rIns="91440" bIns="45720" rtlCol="0" anchor="ctr">
            <a:noAutofit/>
          </a:bodyPr>
          <a:lstStyle>
            <a:lvl1pPr marL="0" indent="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None/>
              <a:defRPr sz="2000" b="0" kern="1200">
                <a:solidFill>
                  <a:schemeClr val="tx1">
                    <a:lumMod val="75000"/>
                    <a:lumOff val="25000"/>
                  </a:schemeClr>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b="1" kern="1200">
                <a:solidFill>
                  <a:schemeClr val="tx2"/>
                </a:solidFill>
                <a:latin typeface="+mn-lt"/>
                <a:ea typeface="+mn-ea"/>
                <a:cs typeface="+mn-cs"/>
              </a:defRPr>
            </a:lvl9pPr>
          </a:lstStyle>
          <a:p>
            <a:r>
              <a:rPr lang="en-US" dirty="0">
                <a:solidFill>
                  <a:schemeClr val="accent1">
                    <a:lumMod val="75000"/>
                  </a:schemeClr>
                </a:solidFill>
              </a:rPr>
              <a:t>M</a:t>
            </a:r>
            <a:r>
              <a:rPr lang="en-NZ" dirty="0">
                <a:solidFill>
                  <a:schemeClr val="accent1">
                    <a:lumMod val="75000"/>
                  </a:schemeClr>
                </a:solidFill>
              </a:rPr>
              <a:t>EASURE AND RELEASE </a:t>
            </a:r>
          </a:p>
        </p:txBody>
      </p:sp>
    </p:spTree>
    <p:extLst>
      <p:ext uri="{BB962C8B-B14F-4D97-AF65-F5344CB8AC3E}">
        <p14:creationId xmlns:p14="http://schemas.microsoft.com/office/powerpoint/2010/main" val="275303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15C5-99DB-AC4F-9ABC-F8078BB5D720}"/>
              </a:ext>
            </a:extLst>
          </p:cNvPr>
          <p:cNvSpPr>
            <a:spLocks noGrp="1"/>
          </p:cNvSpPr>
          <p:nvPr>
            <p:ph type="title"/>
          </p:nvPr>
        </p:nvSpPr>
        <p:spPr/>
        <p:txBody>
          <a:bodyPr/>
          <a:lstStyle/>
          <a:p>
            <a:r>
              <a:rPr lang="en-US" dirty="0"/>
              <a:t>Clause 11b Tag and release – CORRECTION TO THE YEARBOOK</a:t>
            </a:r>
            <a:endParaRPr lang="en-NZ" dirty="0"/>
          </a:p>
        </p:txBody>
      </p:sp>
      <p:sp>
        <p:nvSpPr>
          <p:cNvPr id="3" name="Content Placeholder 2">
            <a:extLst>
              <a:ext uri="{FF2B5EF4-FFF2-40B4-BE49-F238E27FC236}">
                <a16:creationId xmlns:a16="http://schemas.microsoft.com/office/drawing/2014/main" id="{AA8B1C8D-C76A-5A95-9D16-811F5ED3F5F3}"/>
              </a:ext>
            </a:extLst>
          </p:cNvPr>
          <p:cNvSpPr>
            <a:spLocks noGrp="1"/>
          </p:cNvSpPr>
          <p:nvPr>
            <p:ph idx="1"/>
          </p:nvPr>
        </p:nvSpPr>
        <p:spPr>
          <a:xfrm>
            <a:off x="581193" y="2071370"/>
            <a:ext cx="11029615" cy="4084474"/>
          </a:xfrm>
        </p:spPr>
        <p:txBody>
          <a:bodyPr>
            <a:normAutofit lnSpcReduction="10000"/>
          </a:bodyPr>
          <a:lstStyle/>
          <a:p>
            <a:r>
              <a:rPr lang="en-US" dirty="0"/>
              <a:t>Tag cards must be sighted either physically or electronically by the Club the team is fishing for </a:t>
            </a:r>
            <a:r>
              <a:rPr lang="en-US" b="1" dirty="0"/>
              <a:t>(this can be relayed via VHF if no electronic coverage is available),</a:t>
            </a:r>
            <a:r>
              <a:rPr lang="en-US" dirty="0"/>
              <a:t> noting that the final time for submission is 4 pm on the final day.</a:t>
            </a:r>
          </a:p>
          <a:p>
            <a:r>
              <a:rPr lang="en-US" dirty="0"/>
              <a:t>All tackle and equipment used in the capture of a T &amp; R fish MUST be presented to a weighmaster or IGFA Rep for inspection when the hardcopy Tag card is submitted.  For all Billfish, large tuna and Sharks - in the event the hook cannot be safely removed or in the best interests of fish welfare, it is acceptable to cut the leader as close as practically possible to the hook and release the fish, the trace must still be presented to the weighmaster for inspection / measuring along with all other tackle and equipment.    </a:t>
            </a:r>
          </a:p>
          <a:p>
            <a:r>
              <a:rPr lang="en-US" dirty="0"/>
              <a:t>Where Tags have been submitted electronically, the original hardcopy card must be submitted (including equipment inspection) within 24 hours of the tournament ending. Failure to hand in any tag card within this timeframe will result in the tagged fish being removed from the tournament.</a:t>
            </a:r>
          </a:p>
          <a:p>
            <a:r>
              <a:rPr lang="en-US" dirty="0"/>
              <a:t>All Tag cards must be accompanied by photographic evidence of the Tag clearly inserted into the caught fish. This may be a still photo or video. Failure to provide photographic evidence which confirms the placement of the Tag and species of the fish will result in the tagged fish being removed from the tournament.</a:t>
            </a:r>
          </a:p>
          <a:p>
            <a:endParaRPr lang="en-NZ" dirty="0"/>
          </a:p>
        </p:txBody>
      </p:sp>
    </p:spTree>
    <p:extLst>
      <p:ext uri="{BB962C8B-B14F-4D97-AF65-F5344CB8AC3E}">
        <p14:creationId xmlns:p14="http://schemas.microsoft.com/office/powerpoint/2010/main" val="3594280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CF423-DCAC-D4F4-F580-C4DEBF21ED6E}"/>
              </a:ext>
            </a:extLst>
          </p:cNvPr>
          <p:cNvSpPr>
            <a:spLocks noGrp="1"/>
          </p:cNvSpPr>
          <p:nvPr>
            <p:ph type="title"/>
          </p:nvPr>
        </p:nvSpPr>
        <p:spPr/>
        <p:txBody>
          <a:bodyPr/>
          <a:lstStyle/>
          <a:p>
            <a:r>
              <a:rPr lang="en-US" dirty="0"/>
              <a:t>Reporting of catches - this is a correction to the yearbook </a:t>
            </a:r>
            <a:endParaRPr lang="en-NZ" dirty="0"/>
          </a:p>
        </p:txBody>
      </p:sp>
      <p:sp>
        <p:nvSpPr>
          <p:cNvPr id="3" name="Content Placeholder 2">
            <a:extLst>
              <a:ext uri="{FF2B5EF4-FFF2-40B4-BE49-F238E27FC236}">
                <a16:creationId xmlns:a16="http://schemas.microsoft.com/office/drawing/2014/main" id="{B400138F-9525-A57E-AC80-8603AFA9E575}"/>
              </a:ext>
            </a:extLst>
          </p:cNvPr>
          <p:cNvSpPr>
            <a:spLocks noGrp="1"/>
          </p:cNvSpPr>
          <p:nvPr>
            <p:ph idx="1"/>
          </p:nvPr>
        </p:nvSpPr>
        <p:spPr/>
        <p:txBody>
          <a:bodyPr/>
          <a:lstStyle/>
          <a:p>
            <a:r>
              <a:rPr lang="en-US" dirty="0"/>
              <a:t>All fish (Species section 1 only) must be reported as soon as possible after being boated, to the weigh station or club where the fish is expected to be weighed, giving the following details: Angler, Team Number, Team Name, Species and time boated.</a:t>
            </a:r>
          </a:p>
          <a:p>
            <a:r>
              <a:rPr lang="en-US" dirty="0"/>
              <a:t> All fish tagged and released must be reported Daily, and as soon as possible after the release, to the weigh station or club and to the Tournament Secretary.  The tag card must be sighted either physically or electronically by the club the team is fishing for (</a:t>
            </a:r>
            <a:r>
              <a:rPr lang="en-US" b="1" dirty="0"/>
              <a:t>this can be relayed via VHF if no electronic coverage is available</a:t>
            </a:r>
            <a:r>
              <a:rPr lang="en-US" dirty="0"/>
              <a:t>). Please refer to rule 11b Tag &amp; Release for final handing in of tag cards and tackle and equipment checking for tag and released fish.</a:t>
            </a:r>
          </a:p>
          <a:p>
            <a:pPr marL="0" indent="0">
              <a:buNone/>
            </a:pPr>
            <a:endParaRPr lang="en-NZ" dirty="0"/>
          </a:p>
        </p:txBody>
      </p:sp>
    </p:spTree>
    <p:extLst>
      <p:ext uri="{BB962C8B-B14F-4D97-AF65-F5344CB8AC3E}">
        <p14:creationId xmlns:p14="http://schemas.microsoft.com/office/powerpoint/2010/main" val="2041528014"/>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116C154-5A0F-4CDC-8C15-D2E21584649C}">
  <ds:schemaRefs>
    <ds:schemaRef ds:uri="http://schemas.microsoft.com/sharepoint/v3/contenttype/forms"/>
  </ds:schemaRefs>
</ds:datastoreItem>
</file>

<file path=customXml/itemProps2.xml><?xml version="1.0" encoding="utf-8"?>
<ds:datastoreItem xmlns:ds="http://schemas.openxmlformats.org/officeDocument/2006/customXml" ds:itemID="{956C3F92-CC28-42D8-BF09-077075551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6D3478-2986-4664-940C-67E0CAA21E04}">
  <ds:schemaRefs>
    <ds:schemaRef ds:uri="71af3243-3dd4-4a8d-8c0d-dd76da1f02a5"/>
    <ds:schemaRef ds:uri="16c05727-aa75-4e4a-9b5f-8a80a1165891"/>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{5C71EFD6-68CD-4894-80DB-4ABD7D21FD47}tf56535239</Template>
  <TotalTime>0</TotalTime>
  <Words>1584</Words>
  <Application>Microsoft Office PowerPoint</Application>
  <PresentationFormat>Widescreen</PresentationFormat>
  <Paragraphs>132</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Franklin Gothic Book</vt:lpstr>
      <vt:lpstr>Franklin Gothic Demi</vt:lpstr>
      <vt:lpstr>Wingdings 2</vt:lpstr>
      <vt:lpstr>DividendVTI</vt:lpstr>
      <vt:lpstr>NZSFC Nationals  GUIDE Briefing re  procedures </vt:lpstr>
      <vt:lpstr>How your fish counts:</vt:lpstr>
      <vt:lpstr>weighed fish POINTs formula </vt:lpstr>
      <vt:lpstr>WEIGHED FISH:    Line weights / DISQUALIFED FISH</vt:lpstr>
      <vt:lpstr>Line weight vs species</vt:lpstr>
      <vt:lpstr>Tagged FISH</vt:lpstr>
      <vt:lpstr>TAGGED points vs Weighted based points</vt:lpstr>
      <vt:lpstr>Clause 11b Tag and release – CORRECTION TO THE YEARBOOK</vt:lpstr>
      <vt:lpstr>Reporting of catches - this is a correction to the yearbook </vt:lpstr>
      <vt:lpstr>Section one scoring formula – correction to yearbook </vt:lpstr>
      <vt:lpstr>Weighmasters requirements</vt:lpstr>
      <vt:lpstr>Recorders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2020-04-09T22:10:27Z</dcterms:created>
  <dcterms:modified xsi:type="dcterms:W3CDTF">2023-02-01T22:23:59Z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